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04" r:id="rId1"/>
  </p:sldMasterIdLst>
  <p:notesMasterIdLst>
    <p:notesMasterId r:id="rId15"/>
  </p:notesMasterIdLst>
  <p:handoutMasterIdLst>
    <p:handoutMasterId r:id="rId16"/>
  </p:handoutMasterIdLst>
  <p:sldIdLst>
    <p:sldId id="297" r:id="rId2"/>
    <p:sldId id="340" r:id="rId3"/>
    <p:sldId id="341" r:id="rId4"/>
    <p:sldId id="337" r:id="rId5"/>
    <p:sldId id="329" r:id="rId6"/>
    <p:sldId id="330" r:id="rId7"/>
    <p:sldId id="331" r:id="rId8"/>
    <p:sldId id="332" r:id="rId9"/>
    <p:sldId id="333" r:id="rId10"/>
    <p:sldId id="334" r:id="rId11"/>
    <p:sldId id="339" r:id="rId12"/>
    <p:sldId id="342" r:id="rId13"/>
    <p:sldId id="345" r:id="rId14"/>
  </p:sldIdLst>
  <p:sldSz cx="9144000" cy="6858000" type="screen4x3"/>
  <p:notesSz cx="6811963" cy="99425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750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296" autoAdjust="0"/>
  </p:normalViewPr>
  <p:slideViewPr>
    <p:cSldViewPr>
      <p:cViewPr>
        <p:scale>
          <a:sx n="70" d="100"/>
          <a:sy n="70" d="100"/>
        </p:scale>
        <p:origin x="-516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59213" y="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BEEF6A0-64D4-422B-8C63-1CE56879F131}" type="datetimeFigureOut">
              <a:rPr lang="th-TH"/>
              <a:pPr>
                <a:defRPr/>
              </a:pPr>
              <a:t>12/03/56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9213" y="9444038"/>
            <a:ext cx="2951162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F30D247-CDC6-4F10-92E6-E825E28C3DC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9213" y="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0F60AA0-F71F-4F96-B139-FE172FF61B03}" type="datetimeFigureOut">
              <a:rPr lang="th-TH"/>
              <a:pPr>
                <a:defRPr/>
              </a:pPr>
              <a:t>12/03/56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49887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th-TH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9213" y="9444038"/>
            <a:ext cx="2951162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03C6EE2-8CA5-47D8-8BF5-F3AA194784B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h-TH" smtClean="0"/>
          </a:p>
        </p:txBody>
      </p:sp>
      <p:sp>
        <p:nvSpPr>
          <p:cNvPr id="18435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C8E570E-BF21-44FB-949A-29ED4AFC17F8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th-TH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h-TH" smtClean="0"/>
          </a:p>
        </p:txBody>
      </p:sp>
      <p:sp>
        <p:nvSpPr>
          <p:cNvPr id="36867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8896C2D-9474-4224-9C44-0907B3FF8B30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th-TH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h-TH" smtClean="0"/>
          </a:p>
        </p:txBody>
      </p:sp>
      <p:sp>
        <p:nvSpPr>
          <p:cNvPr id="38915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A7EF82E-8644-41DB-BF0C-67A05C30E353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th-TH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h-TH" smtClean="0"/>
          </a:p>
        </p:txBody>
      </p:sp>
      <p:sp>
        <p:nvSpPr>
          <p:cNvPr id="40963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83BA224-B479-4A94-96E9-DDB60C47BA46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th-TH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h-TH" smtClean="0"/>
          </a:p>
        </p:txBody>
      </p:sp>
      <p:sp>
        <p:nvSpPr>
          <p:cNvPr id="60420" name="ตัวยึดหมายเลขภาพนิ่ง 3"/>
          <p:cNvSpPr txBox="1">
            <a:spLocks noGrp="1"/>
          </p:cNvSpPr>
          <p:nvPr/>
        </p:nvSpPr>
        <p:spPr bwMode="auto">
          <a:xfrm>
            <a:off x="3859213" y="9444038"/>
            <a:ext cx="295116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EBF83E6-2E85-4447-896A-6ADD6DC90E56}" type="slidenum">
              <a:rPr lang="en-US" sz="1200">
                <a:latin typeface="Calibri" pitchFamily="34" charset="0"/>
                <a:cs typeface="Cordia New" pitchFamily="34" charset="-34"/>
              </a:rPr>
              <a:pPr algn="r"/>
              <a:t>13</a:t>
            </a:fld>
            <a:endParaRPr lang="th-TH" sz="1200">
              <a:latin typeface="Calibri" pitchFamily="34" charset="0"/>
              <a:cs typeface="Cordia New" pitchFamily="34" charset="-34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h-TH" smtClean="0"/>
          </a:p>
        </p:txBody>
      </p:sp>
      <p:sp>
        <p:nvSpPr>
          <p:cNvPr id="20483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D3C08FA-2C70-424E-8599-2AE777EA4725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h-TH" smtClean="0"/>
          </a:p>
        </p:txBody>
      </p:sp>
      <p:sp>
        <p:nvSpPr>
          <p:cNvPr id="22531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C9389C2-12DC-4CAD-B3BB-94662D502CAE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th-TH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h-TH" smtClean="0"/>
          </a:p>
        </p:txBody>
      </p:sp>
      <p:sp>
        <p:nvSpPr>
          <p:cNvPr id="24579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A3A44B3-EF6C-478E-A4C9-2DFBC5CD390A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th-TH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h-TH" smtClean="0"/>
          </a:p>
        </p:txBody>
      </p:sp>
      <p:sp>
        <p:nvSpPr>
          <p:cNvPr id="26627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3DA1B22-85C9-4C86-8899-160D8DF34BB2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th-TH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h-TH" smtClean="0"/>
          </a:p>
        </p:txBody>
      </p:sp>
      <p:sp>
        <p:nvSpPr>
          <p:cNvPr id="28675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9EEFF4E-6D50-4E31-ACD6-5F998E1575EE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th-TH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h-TH" smtClean="0"/>
          </a:p>
        </p:txBody>
      </p:sp>
      <p:sp>
        <p:nvSpPr>
          <p:cNvPr id="30723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3FE0230-4FD5-4FFE-90D6-A35492F6B465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th-TH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h-TH" smtClean="0"/>
          </a:p>
        </p:txBody>
      </p:sp>
      <p:sp>
        <p:nvSpPr>
          <p:cNvPr id="32771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8CB2A57-2A5A-4E48-B227-68FACBCBF2FE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th-TH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h-TH" smtClean="0"/>
          </a:p>
        </p:txBody>
      </p:sp>
      <p:sp>
        <p:nvSpPr>
          <p:cNvPr id="34819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F070E6F-4BE9-4493-BDB0-B5A74E1C8439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สี่เหลี่ยมมุมมน 12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สี่เหลี่ยมผืนผ้า 6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สี่เหลี่ยมผืนผ้า 9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สี่เหลี่ยมผืนผ้า 10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1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3B49143-17D5-4260-A6B7-521A349253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5ECB9-2B39-4706-9FF4-D56E09C186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30A25-E054-4B5F-AD00-162E74EA28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 userDrawn="1"/>
        </p:nvSpPr>
        <p:spPr>
          <a:xfrm>
            <a:off x="0" y="6400800"/>
            <a:ext cx="9144000" cy="457200"/>
          </a:xfrm>
          <a:prstGeom prst="rect">
            <a:avLst/>
          </a:prstGeom>
          <a:gradFill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indent="10795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" name="Table 6"/>
          <p:cNvGraphicFramePr>
            <a:graphicFrameLocks noGrp="1"/>
          </p:cNvGraphicFramePr>
          <p:nvPr/>
        </p:nvGraphicFramePr>
        <p:xfrm>
          <a:off x="0" y="6400800"/>
          <a:ext cx="91440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/>
                <a:gridCol w="3886200"/>
              </a:tblGrid>
              <a:tr h="167640">
                <a:tc>
                  <a:txBody>
                    <a:bodyPr/>
                    <a:lstStyle/>
                    <a:p>
                      <a:r>
                        <a:rPr lang="th-TH" sz="12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การประชุมสัมมนา เพื่อเผยแพร่ผลการดำเนินงาน ฯ (ครั้งที่ 1)</a:t>
                      </a:r>
                      <a:r>
                        <a:rPr lang="th-TH" sz="1200" b="1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endParaRPr lang="en-US" sz="1200" b="1" baseline="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r>
                        <a:rPr lang="th-TH" sz="12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วันที่ 25 ธ.ค. 2555 โรงแรมรอยัลซิตี้ กรุงเทพมหานคร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คณะทำงานดำเนินการ</a:t>
                      </a:r>
                      <a:endParaRPr lang="en-US" sz="1200" b="1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สำนักงานกองทุนสงเคราะห์การทำสวนยาง กระทรวงเกษตรและสหกรณ์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A7513-0412-42B5-8CF5-099D5D0C89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สี่เหลี่ยมมุมมน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สี่เหลี่ยมผืนผ้า 6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สี่เหลี่ยมผืนผ้า 7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สี่เหลี่ยมผืนผ้า 8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9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34E654-B808-4D16-A2DB-235D33F984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BDEF3-1EF3-4F55-99CA-6EA98E13EF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0BF3E-32FA-4A08-9B87-6889F9A9E8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5F111-4BA6-46D5-8C27-D4E6277A23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480DC-6D4B-48F4-B178-1695F6279E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สี่เหลี่ยมมุมมน 8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ABFC7-F3B2-4DF5-B033-A998186197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10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สี่เหลี่ยมผืนผ้า 11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สี่เหลี่ยมผืนผ้า 12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8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6E6127-D3DE-4960-A56C-FE501520EE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สี่เหลี่ยมมุมมน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ตัวยึดชื่อเรื่อง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  <a:endParaRPr lang="en-US" smtClean="0"/>
          </a:p>
        </p:txBody>
      </p:sp>
      <p:sp>
        <p:nvSpPr>
          <p:cNvPr id="1029" name="ตัวยึดข้อความ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09750CB9-BEC5-4D37-9484-FAEEA09D58B7}" type="slidenum">
              <a:rPr lang="en-US"/>
              <a:pPr>
                <a:defRPr/>
              </a:pPr>
              <a:t>‹#›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18" r:id="rId1"/>
    <p:sldLayoutId id="2147484319" r:id="rId2"/>
    <p:sldLayoutId id="2147484320" r:id="rId3"/>
    <p:sldLayoutId id="2147484321" r:id="rId4"/>
    <p:sldLayoutId id="2147484322" r:id="rId5"/>
    <p:sldLayoutId id="2147484323" r:id="rId6"/>
    <p:sldLayoutId id="2147484324" r:id="rId7"/>
    <p:sldLayoutId id="2147484325" r:id="rId8"/>
    <p:sldLayoutId id="2147484326" r:id="rId9"/>
    <p:sldLayoutId id="2147484327" r:id="rId10"/>
    <p:sldLayoutId id="2147484328" r:id="rId11"/>
    <p:sldLayoutId id="2147484329" r:id="rId12"/>
    <p:sldLayoutId id="2147484330" r:id="rId13"/>
  </p:sldLayoutIdLst>
  <p:transition>
    <p:dissolv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9pPr>
    </p:titleStyle>
    <p:bodyStyle>
      <a:lvl1pPr marL="273050" indent="-273050" algn="l" rtl="0" fontAlgn="base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fontAlgn="base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www.thainsw.net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4"/>
          <p:cNvGrpSpPr>
            <a:grpSpLocks/>
          </p:cNvGrpSpPr>
          <p:nvPr/>
        </p:nvGrpSpPr>
        <p:grpSpPr bwMode="auto">
          <a:xfrm>
            <a:off x="-9525" y="152400"/>
            <a:ext cx="9144000" cy="6634163"/>
            <a:chOff x="-9216" y="152400"/>
            <a:chExt cx="9144000" cy="6634579"/>
          </a:xfrm>
        </p:grpSpPr>
        <p:sp>
          <p:nvSpPr>
            <p:cNvPr id="4" name="TextBox 3"/>
            <p:cNvSpPr txBox="1"/>
            <p:nvPr/>
          </p:nvSpPr>
          <p:spPr>
            <a:xfrm>
              <a:off x="-9216" y="1524086"/>
              <a:ext cx="9144000" cy="526289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สำนักงานกองทุนสงเคราะห์การทำสวนยาง กระทรวงเกษตรและสหกรณ์</a:t>
              </a:r>
              <a:endParaRPr lang="th-TH" sz="2800" b="1" dirty="0">
                <a:ln w="3175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000" b="1" dirty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2400" b="1" dirty="0">
                  <a:ln w="3175">
                    <a:noFill/>
                  </a:ln>
                  <a:latin typeface="TH SarabunPSK" pitchFamily="34" charset="-34"/>
                  <a:cs typeface="TH SarabunPSK" pitchFamily="34" charset="-34"/>
                </a:rPr>
                <a:t>โครงการพัฒนาระบบรับชำระเงินสงเคราะห์ทางอิเล็กทรอนิกส์ </a:t>
              </a:r>
              <a:r>
                <a:rPr lang="en-US" sz="2400" b="1" dirty="0">
                  <a:ln w="3175">
                    <a:noFill/>
                  </a:ln>
                  <a:latin typeface="TH SarabunPSK" pitchFamily="34" charset="-34"/>
                  <a:cs typeface="TH SarabunPSK" pitchFamily="34" charset="-34"/>
                </a:rPr>
                <a:t>(e-</a:t>
              </a:r>
              <a:r>
                <a:rPr lang="en-US" sz="2400" b="1" dirty="0" err="1">
                  <a:ln w="3175">
                    <a:noFill/>
                  </a:ln>
                  <a:latin typeface="TH SarabunPSK" pitchFamily="34" charset="-34"/>
                  <a:cs typeface="TH SarabunPSK" pitchFamily="34" charset="-34"/>
                </a:rPr>
                <a:t>Cess</a:t>
              </a:r>
              <a:r>
                <a:rPr lang="en-US" sz="2400" b="1" dirty="0">
                  <a:ln w="3175">
                    <a:noFill/>
                  </a:ln>
                  <a:latin typeface="TH SarabunPSK" pitchFamily="34" charset="-34"/>
                  <a:cs typeface="TH SarabunPSK" pitchFamily="34" charset="-34"/>
                </a:rPr>
                <a:t>) </a:t>
              </a:r>
              <a:r>
                <a:rPr lang="th-TH" sz="2400" b="1" dirty="0">
                  <a:ln w="3175">
                    <a:noFill/>
                  </a:ln>
                  <a:latin typeface="TH SarabunPSK" pitchFamily="34" charset="-34"/>
                  <a:cs typeface="TH SarabunPSK" pitchFamily="34" charset="-34"/>
                </a:rPr>
                <a:t>ระยะที่ </a:t>
              </a:r>
              <a:r>
                <a:rPr lang="en-US" sz="2400" b="1" dirty="0">
                  <a:ln w="3175">
                    <a:noFill/>
                  </a:ln>
                  <a:latin typeface="TH SarabunPSK" pitchFamily="34" charset="-34"/>
                  <a:cs typeface="TH SarabunPSK" pitchFamily="34" charset="-34"/>
                </a:rPr>
                <a:t>1</a:t>
              </a:r>
              <a:endParaRPr lang="th-TH" sz="2400" b="1" dirty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2400" b="1" dirty="0">
                  <a:ln w="3175">
                    <a:noFill/>
                  </a:ln>
                  <a:latin typeface="TH SarabunPSK" pitchFamily="34" charset="-34"/>
                  <a:cs typeface="TH SarabunPSK" pitchFamily="34" charset="-34"/>
                </a:rPr>
                <a:t>ของสำนักงานกองทุนสงเคราะห์การทำสวนยาง และเชื่อมโยงข้อมูลอิเล็กทรอนิกส์กับกรมศุลกากร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2400" b="1" dirty="0">
                  <a:ln w="3175">
                    <a:noFill/>
                  </a:ln>
                  <a:latin typeface="TH SarabunPSK" pitchFamily="34" charset="-34"/>
                  <a:cs typeface="TH SarabunPSK" pitchFamily="34" charset="-34"/>
                </a:rPr>
                <a:t>ผ่านระบบ </a:t>
              </a:r>
              <a:r>
                <a:rPr lang="en-US" sz="2400" b="1" dirty="0">
                  <a:ln w="3175">
                    <a:noFill/>
                  </a:ln>
                  <a:latin typeface="TH SarabunPSK" pitchFamily="34" charset="-34"/>
                  <a:cs typeface="TH SarabunPSK" pitchFamily="34" charset="-34"/>
                </a:rPr>
                <a:t>National Single Window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000" b="1" dirty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000" b="1" dirty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000" b="1" dirty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000" b="1" dirty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000" b="1" dirty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000" b="1" dirty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000" b="1" dirty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000" b="1" dirty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 b="1" dirty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3200" b="1" dirty="0">
                  <a:ln w="3175">
                    <a:noFill/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ขั้นตอนการใช้บริการระบบรับชำระเงินสงเคราะห์ทางอิเล็กทรอนิกส์ (</a:t>
              </a:r>
              <a:r>
                <a:rPr lang="en-US" sz="3200" b="1" dirty="0">
                  <a:ln w="3175">
                    <a:noFill/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e-</a:t>
              </a:r>
              <a:r>
                <a:rPr lang="en-US" sz="3200" b="1" dirty="0" err="1">
                  <a:ln w="3175">
                    <a:noFill/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Cess</a:t>
              </a:r>
              <a:r>
                <a:rPr lang="en-US" sz="3200" b="1" dirty="0">
                  <a:ln w="3175">
                    <a:noFill/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) </a:t>
              </a:r>
              <a:r>
                <a:rPr lang="th-TH" sz="3200" b="1" dirty="0">
                  <a:ln w="3175">
                    <a:noFill/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ของ สกย.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3200" b="1" dirty="0">
                  <a:ln w="3175">
                    <a:noFill/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ผ่านระบบ </a:t>
              </a:r>
              <a:r>
                <a:rPr lang="en-US" sz="3200" b="1" dirty="0">
                  <a:ln w="3175">
                    <a:noFill/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Thailand National Single Window</a:t>
              </a:r>
              <a:endParaRPr lang="th-TH" sz="3200" b="1" dirty="0">
                <a:ln w="3175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000" b="1" dirty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000" b="1" dirty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000" b="1" dirty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 b="1" dirty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6" name="Picture 5" descr="สกย.png"/>
            <p:cNvPicPr>
              <a:picLocks noChangeAspect="1"/>
            </p:cNvPicPr>
            <p:nvPr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3923383" y="152400"/>
              <a:ext cx="1278803" cy="1296000"/>
            </a:xfrm>
            <a:prstGeom prst="ellipse">
              <a:avLst/>
            </a:prstGeom>
            <a:ln>
              <a:noFill/>
            </a:ln>
            <a:effectLst>
              <a:outerShdw blurRad="127000" dist="127000" dir="5400000" algn="t" rotWithShape="0">
                <a:prstClr val="black">
                  <a:alpha val="40000"/>
                </a:prstClr>
              </a:outerShdw>
              <a:softEdge rad="112500"/>
            </a:effectLst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grpSp>
        <p:nvGrpSpPr>
          <p:cNvPr id="35842" name="Group 6"/>
          <p:cNvGrpSpPr>
            <a:grpSpLocks/>
          </p:cNvGrpSpPr>
          <p:nvPr/>
        </p:nvGrpSpPr>
        <p:grpSpPr bwMode="auto">
          <a:xfrm>
            <a:off x="0" y="0"/>
            <a:ext cx="9144000" cy="1008063"/>
            <a:chOff x="0" y="0"/>
            <a:chExt cx="9144000" cy="1008000"/>
          </a:xfrm>
        </p:grpSpPr>
        <p:sp>
          <p:nvSpPr>
            <p:cNvPr id="9" name="Rectangle 7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indent="1079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3600" b="1" dirty="0">
                  <a:latin typeface="TH SarabunPSK" pitchFamily="34" charset="-34"/>
                  <a:cs typeface="TH SarabunPSK" pitchFamily="34" charset="-34"/>
                </a:rPr>
                <a:t>การลงทะเบียนเพื่อชำระเงินสงเคราะห์ทางอิเล็กทรอนิกส์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5847" name="Picture 8" descr="ORRAF LG TP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068" y="59068"/>
              <a:ext cx="900000" cy="9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TextBox 13"/>
          <p:cNvSpPr txBox="1"/>
          <p:nvPr/>
        </p:nvSpPr>
        <p:spPr>
          <a:xfrm>
            <a:off x="228600" y="1143000"/>
            <a:ext cx="8915400" cy="3621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323975" indent="-514350" fontAlgn="auto">
              <a:spcBef>
                <a:spcPts val="0"/>
              </a:spcBef>
              <a:spcAft>
                <a:spcPts val="1000"/>
              </a:spcAft>
              <a:buFont typeface="+mj-lt"/>
              <a:buAutoNum type="arabicPeriod" startAt="6"/>
              <a:defRPr/>
            </a:pPr>
            <a:endParaRPr lang="th-TH" sz="2800" dirty="0">
              <a:latin typeface="TH SarabunPSK" pitchFamily="34" charset="-34"/>
              <a:cs typeface="TH SarabunPSK" pitchFamily="34" charset="-34"/>
            </a:endParaRPr>
          </a:p>
          <a:p>
            <a:pPr indent="355600" fontAlgn="auto">
              <a:spcBef>
                <a:spcPts val="0"/>
              </a:spcBef>
              <a:spcAft>
                <a:spcPts val="1000"/>
              </a:spcAft>
              <a:buFont typeface="+mj-lt"/>
              <a:buAutoNum type="arabicPeriod" startAt="6"/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ใบรับรองอิเล็กทรอนิกส์ในการลงลายมือชื่อ (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Certification Authority : CA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) (กรณีต้องการใช้ 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CA 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ของตนเอง)</a:t>
            </a:r>
          </a:p>
          <a:p>
            <a:pPr indent="355600" fontAlgn="auto">
              <a:spcBef>
                <a:spcPts val="0"/>
              </a:spcBef>
              <a:spcAft>
                <a:spcPts val="1000"/>
              </a:spcAft>
              <a:buFont typeface="+mj-lt"/>
              <a:buAutoNum type="arabicPeriod" startAt="6"/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ใบรับรอง 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Profile (Registration ID)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 (กรณีต้องการเป็นผู้รับ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ส่งข้อมูล)</a:t>
            </a:r>
            <a:endParaRPr lang="en-US" sz="2800" dirty="0">
              <a:latin typeface="TH SarabunPSK" pitchFamily="34" charset="-34"/>
              <a:cs typeface="TH SarabunPSK" pitchFamily="34" charset="-34"/>
            </a:endParaRPr>
          </a:p>
          <a:p>
            <a:pPr indent="355600" fontAlgn="auto">
              <a:spcBef>
                <a:spcPts val="0"/>
              </a:spcBef>
              <a:spcAft>
                <a:spcPts val="1000"/>
              </a:spcAft>
              <a:buFont typeface="+mj-lt"/>
              <a:buAutoNum type="arabicPeriod" startAt="6"/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หนังสือสัญญาจ้าง หรือหนังสือมอบอำนาจ (กรณีมอบหมาย หรือจ้างตัวแทนออกของเป็นผู้ดำเนินการแทน)</a:t>
            </a:r>
          </a:p>
          <a:p>
            <a:pPr marL="1323975" indent="-514350" fontAlgn="auto">
              <a:spcBef>
                <a:spcPts val="0"/>
              </a:spcBef>
              <a:spcAft>
                <a:spcPts val="1000"/>
              </a:spcAft>
              <a:buFont typeface="+mj-lt"/>
              <a:buAutoNum type="arabicPeriod" startAt="6"/>
              <a:defRPr/>
            </a:pPr>
            <a:endParaRPr lang="th-TH" sz="2800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grpSp>
        <p:nvGrpSpPr>
          <p:cNvPr id="37890" name="Group 6"/>
          <p:cNvGrpSpPr>
            <a:grpSpLocks/>
          </p:cNvGrpSpPr>
          <p:nvPr/>
        </p:nvGrpSpPr>
        <p:grpSpPr bwMode="auto">
          <a:xfrm>
            <a:off x="0" y="0"/>
            <a:ext cx="9144000" cy="1008063"/>
            <a:chOff x="0" y="0"/>
            <a:chExt cx="9144000" cy="1008000"/>
          </a:xfrm>
        </p:grpSpPr>
        <p:sp>
          <p:nvSpPr>
            <p:cNvPr id="9" name="Rectangle 7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indent="1079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3600" b="1" dirty="0">
                  <a:latin typeface="TH SarabunPSK" pitchFamily="34" charset="-34"/>
                  <a:cs typeface="TH SarabunPSK" pitchFamily="34" charset="-34"/>
                </a:rPr>
                <a:t>การลงทะเบียนเพื่อชำระเงินสงเคราะห์ทางอิเล็กทรอนิกส์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7895" name="Picture 8" descr="ORRAF LG TP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068" y="59068"/>
              <a:ext cx="900000" cy="9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TextBox 13"/>
          <p:cNvSpPr txBox="1"/>
          <p:nvPr/>
        </p:nvSpPr>
        <p:spPr>
          <a:xfrm>
            <a:off x="228600" y="1111250"/>
            <a:ext cx="8915400" cy="560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258888" indent="-449263" fontAlgn="auto"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v"/>
              <a:defRPr/>
            </a:pP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ตัวแทนออกของ</a:t>
            </a:r>
          </a:p>
          <a:p>
            <a:pPr indent="355600" fontAlgn="auto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หลักฐานที่แสดงว่าเป็นผู้ได้รับอนุมัติจากกรมศุลกากรให้เป็นผู้บริการรับส่งข้อมูลทางอิเล็กทรอนิกส์แบบไร้เอกสาร</a:t>
            </a:r>
          </a:p>
          <a:p>
            <a:pPr indent="355600" fontAlgn="auto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หนังสือมอบอำนาจ หรือหนังสือสัญญาจ้างระหว่างผู้ส่งยางออกกับตัวแทนออกของ</a:t>
            </a:r>
          </a:p>
          <a:p>
            <a:pPr indent="355600" fontAlgn="auto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ใบรับรองอิเล็กทรอนิกส์ในการลงลายมือชื่อ (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Certification Authority : CA) (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กรณีต้องการใช้ 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CA 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ของตนเอง)</a:t>
            </a:r>
          </a:p>
          <a:p>
            <a:pPr indent="355600" fontAlgn="auto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เลขที่บัญชีเงินฝาก ชื่อ ที่อยู่ สาขา และประเภทบัญชีธนาคารรับชำระเงินสงเคราะห์ (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Bank Statement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) ซึ่งธนาคารรับรอง หรือสำเนาสมุดบัญชีเงินฝากออมทรัพย์ในนามตัวแทนออกของ (กรณีตัวแทนออกของเป็นผู้ชำระเงินสงเคราะห์ด้วย)</a:t>
            </a:r>
          </a:p>
          <a:p>
            <a:pPr indent="355600" fontAlgn="auto">
              <a:spcBef>
                <a:spcPts val="0"/>
              </a:spcBef>
              <a:spcAft>
                <a:spcPts val="1000"/>
              </a:spcAft>
              <a:buFont typeface="+mj-lt"/>
              <a:buAutoNum type="arabicPeriod" startAt="5"/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ใบรับรอง 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Profile (Registration ID)</a:t>
            </a:r>
            <a:endParaRPr lang="th-TH" sz="2800" dirty="0">
              <a:latin typeface="TH SarabunPSK" pitchFamily="34" charset="-34"/>
              <a:cs typeface="TH SarabunPSK" pitchFamily="34" charset="-34"/>
            </a:endParaRPr>
          </a:p>
          <a:p>
            <a:pPr marL="1323975" indent="-514350" fontAlgn="auto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  <a:defRPr/>
            </a:pPr>
            <a:endParaRPr lang="th-TH" sz="2800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grpSp>
        <p:nvGrpSpPr>
          <p:cNvPr id="39938" name="Group 6"/>
          <p:cNvGrpSpPr>
            <a:grpSpLocks/>
          </p:cNvGrpSpPr>
          <p:nvPr/>
        </p:nvGrpSpPr>
        <p:grpSpPr bwMode="auto">
          <a:xfrm>
            <a:off x="0" y="0"/>
            <a:ext cx="9144000" cy="1008063"/>
            <a:chOff x="0" y="0"/>
            <a:chExt cx="9144000" cy="1008000"/>
          </a:xfrm>
        </p:grpSpPr>
        <p:sp>
          <p:nvSpPr>
            <p:cNvPr id="9" name="Rectangle 7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indent="1079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3600" b="1" dirty="0">
                  <a:latin typeface="TH SarabunPSK" pitchFamily="34" charset="-34"/>
                  <a:cs typeface="TH SarabunPSK" pitchFamily="34" charset="-34"/>
                </a:rPr>
                <a:t>การลงทะเบียนเพื่อชำระเงินสงเคราะห์ทางอิเล็กทรอนิกส์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9943" name="Picture 8" descr="ORRAF LG TP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068" y="59068"/>
              <a:ext cx="900000" cy="9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TextBox 13"/>
          <p:cNvSpPr txBox="1"/>
          <p:nvPr/>
        </p:nvSpPr>
        <p:spPr>
          <a:xfrm>
            <a:off x="152400" y="1111250"/>
            <a:ext cx="8839200" cy="3057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1000"/>
              </a:spcAft>
              <a:defRPr/>
            </a:pPr>
            <a:endParaRPr lang="th-TH" sz="6000" b="1" dirty="0">
              <a:latin typeface="TH SarabunPSK" pitchFamily="34" charset="-34"/>
              <a:cs typeface="TH SarabunPSK" pitchFamily="34" charset="-34"/>
            </a:endParaRPr>
          </a:p>
          <a:p>
            <a:pPr algn="ctr" fontAlgn="auto">
              <a:spcBef>
                <a:spcPts val="0"/>
              </a:spcBef>
              <a:spcAft>
                <a:spcPts val="1000"/>
              </a:spcAft>
              <a:defRPr/>
            </a:pPr>
            <a:r>
              <a:rPr lang="th-TH" sz="8800" b="1" dirty="0">
                <a:latin typeface="TH SarabunPSK" pitchFamily="34" charset="-34"/>
                <a:cs typeface="TH SarabunPSK" pitchFamily="34" charset="-34"/>
              </a:rPr>
              <a:t>ถาม - ตอบ</a:t>
            </a:r>
            <a:endParaRPr lang="th-TH" sz="8800" dirty="0">
              <a:latin typeface="TH SarabunPSK" pitchFamily="34" charset="-34"/>
              <a:cs typeface="TH SarabunPSK" pitchFamily="34" charset="-34"/>
            </a:endParaRPr>
          </a:p>
          <a:p>
            <a:pPr marL="1323975" indent="-514350" fontAlgn="auto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  <a:defRPr/>
            </a:pPr>
            <a:endParaRPr lang="th-TH" sz="2800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grpSp>
        <p:nvGrpSpPr>
          <p:cNvPr id="59395" name="Group 6"/>
          <p:cNvGrpSpPr>
            <a:grpSpLocks/>
          </p:cNvGrpSpPr>
          <p:nvPr/>
        </p:nvGrpSpPr>
        <p:grpSpPr bwMode="auto">
          <a:xfrm>
            <a:off x="0" y="0"/>
            <a:ext cx="9144000" cy="1008063"/>
            <a:chOff x="0" y="0"/>
            <a:chExt cx="9144000" cy="1008000"/>
          </a:xfrm>
        </p:grpSpPr>
        <p:sp>
          <p:nvSpPr>
            <p:cNvPr id="9" name="Rectangle 7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indent="1079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3600" b="1" dirty="0">
                  <a:latin typeface="TH SarabunPSK" pitchFamily="34" charset="-34"/>
                  <a:cs typeface="TH SarabunPSK" pitchFamily="34" charset="-34"/>
                </a:rPr>
                <a:t>การลงทะเบียนเพื่อชำระเงินสงเคราะห์ทางอิเล็กทรอนิกส์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59399" name="Picture 8" descr="ORRAF LG TP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068" y="59068"/>
              <a:ext cx="900000" cy="9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TextBox 13"/>
          <p:cNvSpPr txBox="1"/>
          <p:nvPr/>
        </p:nvSpPr>
        <p:spPr>
          <a:xfrm>
            <a:off x="152400" y="1111250"/>
            <a:ext cx="8839200" cy="5545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spcAft>
                <a:spcPts val="1638"/>
              </a:spcAft>
            </a:pPr>
            <a:r>
              <a:rPr lang="th-TH" sz="8800" b="1">
                <a:latin typeface="TH SarabunPSK" pitchFamily="34" charset="-34"/>
                <a:cs typeface="TH SarabunPSK" pitchFamily="34" charset="-34"/>
              </a:rPr>
              <a:t>ขอขอบคุณ</a:t>
            </a:r>
          </a:p>
          <a:p>
            <a:pPr>
              <a:spcAft>
                <a:spcPts val="1638"/>
              </a:spcAft>
            </a:pPr>
            <a:r>
              <a:rPr lang="th-TH" sz="3200" b="1">
                <a:latin typeface="TH SarabunPSK" pitchFamily="34" charset="-34"/>
                <a:cs typeface="TH SarabunPSK" pitchFamily="34" charset="-34"/>
              </a:rPr>
              <a:t>สอบถามข้อมูลเพิ่มเติม  </a:t>
            </a:r>
            <a:r>
              <a:rPr lang="en-US" sz="3200" b="1">
                <a:latin typeface="TH SarabunPSK" pitchFamily="34" charset="-34"/>
                <a:cs typeface="TH SarabunPSK" pitchFamily="34" charset="-34"/>
              </a:rPr>
              <a:t>ecess@rubber.mail.go.th</a:t>
            </a:r>
            <a:endParaRPr lang="th-TH" sz="3200" b="1">
              <a:latin typeface="TH SarabunPSK" pitchFamily="34" charset="-34"/>
              <a:cs typeface="TH SarabunPSK" pitchFamily="34" charset="-34"/>
            </a:endParaRPr>
          </a:p>
          <a:p>
            <a:pPr>
              <a:spcAft>
                <a:spcPts val="1638"/>
              </a:spcAft>
              <a:buFontTx/>
              <a:buChar char="-"/>
            </a:pPr>
            <a:r>
              <a:rPr lang="th-TH" sz="3200" b="1">
                <a:latin typeface="TH SarabunPSK" pitchFamily="34" charset="-34"/>
                <a:cs typeface="TH SarabunPSK" pitchFamily="34" charset="-34"/>
              </a:rPr>
              <a:t>สุนิสา มุ่งหมาย 		โทร </a:t>
            </a:r>
            <a:r>
              <a:rPr lang="en-US" sz="3200" b="1">
                <a:latin typeface="TH SarabunPSK" pitchFamily="34" charset="-34"/>
                <a:cs typeface="TH SarabunPSK" pitchFamily="34" charset="-34"/>
              </a:rPr>
              <a:t>02-433-2222</a:t>
            </a:r>
            <a:r>
              <a:rPr lang="th-TH" sz="3200" b="1">
                <a:latin typeface="TH SarabunPSK" pitchFamily="34" charset="-34"/>
                <a:cs typeface="TH SarabunPSK" pitchFamily="34" charset="-34"/>
              </a:rPr>
              <a:t> ต่อ </a:t>
            </a:r>
            <a:r>
              <a:rPr lang="en-US" sz="3200" b="1">
                <a:latin typeface="TH SarabunPSK" pitchFamily="34" charset="-34"/>
                <a:cs typeface="TH SarabunPSK" pitchFamily="34" charset="-34"/>
              </a:rPr>
              <a:t>319</a:t>
            </a:r>
            <a:endParaRPr lang="th-TH" sz="3200" b="1">
              <a:latin typeface="TH SarabunPSK" pitchFamily="34" charset="-34"/>
              <a:cs typeface="TH SarabunPSK" pitchFamily="34" charset="-34"/>
            </a:endParaRPr>
          </a:p>
          <a:p>
            <a:pPr>
              <a:spcAft>
                <a:spcPts val="1638"/>
              </a:spcAft>
              <a:buFontTx/>
              <a:buChar char="-"/>
            </a:pPr>
            <a:r>
              <a:rPr lang="th-TH" sz="3200" b="1">
                <a:latin typeface="TH SarabunPSK" pitchFamily="34" charset="-34"/>
                <a:cs typeface="TH SarabunPSK" pitchFamily="34" charset="-34"/>
              </a:rPr>
              <a:t>เพ็ญทิพย์ ศุภธีรเวทย์ 	โทร </a:t>
            </a:r>
            <a:r>
              <a:rPr lang="en-US" sz="3200" b="1">
                <a:latin typeface="TH SarabunPSK" pitchFamily="34" charset="-34"/>
                <a:cs typeface="TH SarabunPSK" pitchFamily="34" charset="-34"/>
              </a:rPr>
              <a:t>02-433-2222</a:t>
            </a:r>
            <a:r>
              <a:rPr lang="th-TH" sz="3200" b="1">
                <a:latin typeface="TH SarabunPSK" pitchFamily="34" charset="-34"/>
                <a:cs typeface="TH SarabunPSK" pitchFamily="34" charset="-34"/>
              </a:rPr>
              <a:t> ต่อ </a:t>
            </a:r>
            <a:r>
              <a:rPr lang="en-US" sz="3200" b="1">
                <a:latin typeface="TH SarabunPSK" pitchFamily="34" charset="-34"/>
                <a:cs typeface="TH SarabunPSK" pitchFamily="34" charset="-34"/>
              </a:rPr>
              <a:t>152</a:t>
            </a:r>
            <a:endParaRPr lang="th-TH" sz="3200" b="1">
              <a:latin typeface="TH SarabunPSK" pitchFamily="34" charset="-34"/>
              <a:cs typeface="TH SarabunPSK" pitchFamily="34" charset="-34"/>
            </a:endParaRPr>
          </a:p>
          <a:p>
            <a:pPr>
              <a:spcAft>
                <a:spcPts val="1638"/>
              </a:spcAft>
              <a:buFontTx/>
              <a:buChar char="-"/>
            </a:pPr>
            <a:r>
              <a:rPr lang="th-TH" sz="3200" b="1">
                <a:latin typeface="TH SarabunPSK" pitchFamily="34" charset="-34"/>
                <a:cs typeface="TH SarabunPSK" pitchFamily="34" charset="-34"/>
              </a:rPr>
              <a:t>สัญญลักษณ์ ผูกมี		โทร </a:t>
            </a:r>
            <a:r>
              <a:rPr lang="en-US" sz="3200" b="1">
                <a:latin typeface="TH SarabunPSK" pitchFamily="34" charset="-34"/>
                <a:cs typeface="TH SarabunPSK" pitchFamily="34" charset="-34"/>
              </a:rPr>
              <a:t>02-433-2222</a:t>
            </a:r>
            <a:r>
              <a:rPr lang="th-TH" sz="3200" b="1">
                <a:latin typeface="TH SarabunPSK" pitchFamily="34" charset="-34"/>
                <a:cs typeface="TH SarabunPSK" pitchFamily="34" charset="-34"/>
              </a:rPr>
              <a:t> ต่อ </a:t>
            </a:r>
            <a:r>
              <a:rPr lang="en-US" sz="3200" b="1">
                <a:latin typeface="TH SarabunPSK" pitchFamily="34" charset="-34"/>
                <a:cs typeface="TH SarabunPSK" pitchFamily="34" charset="-34"/>
              </a:rPr>
              <a:t>153</a:t>
            </a:r>
            <a:endParaRPr lang="th-TH" sz="3200" b="1">
              <a:latin typeface="TH SarabunPSK" pitchFamily="34" charset="-34"/>
              <a:cs typeface="TH SarabunPSK" pitchFamily="34" charset="-34"/>
            </a:endParaRPr>
          </a:p>
          <a:p>
            <a:pPr>
              <a:spcAft>
                <a:spcPts val="1638"/>
              </a:spcAft>
              <a:buFontTx/>
              <a:buChar char="-"/>
            </a:pPr>
            <a:r>
              <a:rPr lang="th-TH" sz="3200" b="1">
                <a:latin typeface="TH SarabunPSK" pitchFamily="34" charset="-34"/>
                <a:cs typeface="TH SarabunPSK" pitchFamily="34" charset="-34"/>
              </a:rPr>
              <a:t>สุภัชชา เหมหิรัญพงศ์	โทร </a:t>
            </a:r>
            <a:r>
              <a:rPr lang="en-US" sz="3200" b="1">
                <a:latin typeface="TH SarabunPSK" pitchFamily="34" charset="-34"/>
                <a:cs typeface="TH SarabunPSK" pitchFamily="34" charset="-34"/>
              </a:rPr>
              <a:t>02-433-2222</a:t>
            </a:r>
            <a:r>
              <a:rPr lang="th-TH" sz="3200" b="1">
                <a:latin typeface="TH SarabunPSK" pitchFamily="34" charset="-34"/>
                <a:cs typeface="TH SarabunPSK" pitchFamily="34" charset="-34"/>
              </a:rPr>
              <a:t> ต่อ </a:t>
            </a:r>
            <a:r>
              <a:rPr lang="en-US" sz="3200" b="1">
                <a:latin typeface="TH SarabunPSK" pitchFamily="34" charset="-34"/>
                <a:cs typeface="TH SarabunPSK" pitchFamily="34" charset="-34"/>
              </a:rPr>
              <a:t>152</a:t>
            </a:r>
            <a:endParaRPr lang="th-TH" sz="3200" b="1">
              <a:latin typeface="TH SarabunPSK" pitchFamily="34" charset="-34"/>
              <a:cs typeface="TH SarabunPSK" pitchFamily="34" charset="-34"/>
            </a:endParaRPr>
          </a:p>
          <a:p>
            <a:pPr>
              <a:spcAft>
                <a:spcPts val="1000"/>
              </a:spcAft>
              <a:buFont typeface="Franklin Gothic Book" pitchFamily="34" charset="0"/>
              <a:buAutoNum type="arabicPeriod"/>
            </a:pPr>
            <a:endParaRPr lang="th-TH" sz="280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grpSp>
        <p:nvGrpSpPr>
          <p:cNvPr id="19458" name="Group 6"/>
          <p:cNvGrpSpPr>
            <a:grpSpLocks/>
          </p:cNvGrpSpPr>
          <p:nvPr/>
        </p:nvGrpSpPr>
        <p:grpSpPr bwMode="auto">
          <a:xfrm>
            <a:off x="0" y="0"/>
            <a:ext cx="9144000" cy="1008063"/>
            <a:chOff x="0" y="0"/>
            <a:chExt cx="9144000" cy="1008000"/>
          </a:xfrm>
        </p:grpSpPr>
        <p:sp>
          <p:nvSpPr>
            <p:cNvPr id="9" name="Rectangle 7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indent="1079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3600" b="1" dirty="0">
                  <a:latin typeface="TH SarabunPSK" pitchFamily="34" charset="-34"/>
                  <a:cs typeface="TH SarabunPSK" pitchFamily="34" charset="-34"/>
                </a:rPr>
                <a:t>ขั้นตอนการชำระเงินสงเคราะห์ทางอิเล็กทรอนิกส์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19463" name="Picture 8" descr="ORRAF LG TP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068" y="59068"/>
              <a:ext cx="900000" cy="9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59" name="TextBox 47"/>
          <p:cNvSpPr txBox="1">
            <a:spLocks noChangeArrowheads="1"/>
          </p:cNvSpPr>
          <p:nvPr/>
        </p:nvSpPr>
        <p:spPr bwMode="auto">
          <a:xfrm>
            <a:off x="503238" y="1143000"/>
            <a:ext cx="8640762" cy="38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5600">
              <a:spcAft>
                <a:spcPts val="1800"/>
              </a:spcAft>
              <a:buFont typeface="Franklin Gothic Book" pitchFamily="34" charset="0"/>
              <a:buAutoNum type="arabicPeriod"/>
              <a:tabLst>
                <a:tab pos="627063" algn="l"/>
              </a:tabLst>
            </a:pPr>
            <a:endParaRPr lang="th-TH" sz="2800">
              <a:latin typeface="TH SarabunPSK" pitchFamily="34" charset="-34"/>
              <a:cs typeface="TH SarabunPSK" pitchFamily="34" charset="-34"/>
            </a:endParaRPr>
          </a:p>
          <a:p>
            <a:pPr indent="355600">
              <a:spcAft>
                <a:spcPts val="1800"/>
              </a:spcAft>
              <a:buFont typeface="Franklin Gothic Book" pitchFamily="34" charset="0"/>
              <a:buAutoNum type="arabicPeriod"/>
              <a:tabLst>
                <a:tab pos="627063" algn="l"/>
              </a:tabLst>
            </a:pPr>
            <a:r>
              <a:rPr lang="th-TH" sz="2800">
                <a:latin typeface="TH SarabunPSK" pitchFamily="34" charset="-34"/>
                <a:cs typeface="TH SarabunPSK" pitchFamily="34" charset="-34"/>
              </a:rPr>
              <a:t>ลงทะเบียนเพื่อชำระเงินสงเคราะห์ทางอิเล็กทรอนิกส์</a:t>
            </a:r>
          </a:p>
          <a:p>
            <a:pPr indent="355600">
              <a:spcAft>
                <a:spcPts val="1800"/>
              </a:spcAft>
              <a:buFont typeface="Franklin Gothic Book" pitchFamily="34" charset="0"/>
              <a:buAutoNum type="arabicPeriod"/>
              <a:tabLst>
                <a:tab pos="627063" algn="l"/>
              </a:tabLst>
            </a:pPr>
            <a:r>
              <a:rPr lang="th-TH" sz="2800">
                <a:latin typeface="TH SarabunPSK" pitchFamily="34" charset="-34"/>
                <a:cs typeface="TH SarabunPSK" pitchFamily="34" charset="-34"/>
              </a:rPr>
              <a:t>ผู้รับ-ส่งข้อมูล ส่งคำขอชำระเงินสงเคราะห์มายังระบบ </a:t>
            </a:r>
            <a:r>
              <a:rPr lang="en-US" sz="2800">
                <a:latin typeface="TH SarabunPSK" pitchFamily="34" charset="-34"/>
                <a:cs typeface="TH SarabunPSK" pitchFamily="34" charset="-34"/>
              </a:rPr>
              <a:t>e-Cess</a:t>
            </a:r>
            <a:endParaRPr lang="th-TH" sz="2800">
              <a:latin typeface="TH SarabunPSK" pitchFamily="34" charset="-34"/>
              <a:cs typeface="TH SarabunPSK" pitchFamily="34" charset="-34"/>
            </a:endParaRPr>
          </a:p>
          <a:p>
            <a:pPr indent="355600">
              <a:spcAft>
                <a:spcPts val="1800"/>
              </a:spcAft>
              <a:buFont typeface="Franklin Gothic Book" pitchFamily="34" charset="0"/>
              <a:buAutoNum type="arabicPeriod"/>
              <a:tabLst>
                <a:tab pos="627063" algn="l"/>
              </a:tabLst>
            </a:pPr>
            <a:r>
              <a:rPr lang="th-TH" sz="2800">
                <a:latin typeface="TH SarabunPSK" pitchFamily="34" charset="-34"/>
                <a:cs typeface="TH SarabunPSK" pitchFamily="34" charset="-34"/>
              </a:rPr>
              <a:t>ระบบ </a:t>
            </a:r>
            <a:r>
              <a:rPr lang="en-US" sz="2800">
                <a:latin typeface="TH SarabunPSK" pitchFamily="34" charset="-34"/>
                <a:cs typeface="TH SarabunPSK" pitchFamily="34" charset="-34"/>
              </a:rPr>
              <a:t>e-Cesss </a:t>
            </a:r>
            <a:r>
              <a:rPr lang="th-TH" sz="2800">
                <a:latin typeface="TH SarabunPSK" pitchFamily="34" charset="-34"/>
                <a:cs typeface="TH SarabunPSK" pitchFamily="34" charset="-34"/>
              </a:rPr>
              <a:t>แจ้งหักเงินจากบัญชีธนาคาร</a:t>
            </a:r>
          </a:p>
          <a:p>
            <a:pPr indent="355600">
              <a:spcAft>
                <a:spcPts val="1800"/>
              </a:spcAft>
              <a:buFont typeface="Franklin Gothic Book" pitchFamily="34" charset="0"/>
              <a:buAutoNum type="arabicPeriod"/>
              <a:tabLst>
                <a:tab pos="627063" algn="l"/>
              </a:tabLst>
            </a:pPr>
            <a:r>
              <a:rPr lang="th-TH" sz="2800">
                <a:latin typeface="TH SarabunPSK" pitchFamily="34" charset="-34"/>
                <a:cs typeface="TH SarabunPSK" pitchFamily="34" charset="-34"/>
              </a:rPr>
              <a:t>ระบบ </a:t>
            </a:r>
            <a:r>
              <a:rPr lang="en-US" sz="2800">
                <a:latin typeface="TH SarabunPSK" pitchFamily="34" charset="-34"/>
                <a:cs typeface="TH SarabunPSK" pitchFamily="34" charset="-34"/>
              </a:rPr>
              <a:t>e-Cess </a:t>
            </a:r>
            <a:r>
              <a:rPr lang="th-TH" sz="2800">
                <a:latin typeface="TH SarabunPSK" pitchFamily="34" charset="-34"/>
                <a:cs typeface="TH SarabunPSK" pitchFamily="34" charset="-34"/>
              </a:rPr>
              <a:t>ส่งข้อมูลใบรับชำระเงินสงเคราะห์ไปยังผู้ส่งคำขอ และกรมศุลกากร </a:t>
            </a:r>
          </a:p>
          <a:p>
            <a:pPr indent="355600">
              <a:spcAft>
                <a:spcPts val="1800"/>
              </a:spcAft>
              <a:buFont typeface="Franklin Gothic Book" pitchFamily="34" charset="0"/>
              <a:buAutoNum type="arabicPeriod" startAt="2"/>
              <a:tabLst>
                <a:tab pos="627063" algn="l"/>
              </a:tabLst>
            </a:pPr>
            <a:endParaRPr lang="th-TH" sz="280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grpSp>
        <p:nvGrpSpPr>
          <p:cNvPr id="21506" name="Group 6"/>
          <p:cNvGrpSpPr>
            <a:grpSpLocks/>
          </p:cNvGrpSpPr>
          <p:nvPr/>
        </p:nvGrpSpPr>
        <p:grpSpPr bwMode="auto">
          <a:xfrm>
            <a:off x="0" y="0"/>
            <a:ext cx="9144000" cy="1008063"/>
            <a:chOff x="0" y="0"/>
            <a:chExt cx="9144000" cy="1008000"/>
          </a:xfrm>
        </p:grpSpPr>
        <p:sp>
          <p:nvSpPr>
            <p:cNvPr id="9" name="Rectangle 7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indent="1079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3600" b="1" dirty="0">
                  <a:latin typeface="TH SarabunPSK" pitchFamily="34" charset="-34"/>
                  <a:cs typeface="TH SarabunPSK" pitchFamily="34" charset="-34"/>
                </a:rPr>
                <a:t>การลงทะเบียนเพื่อชำระเงินสงเคราะห์ทางอิเล็กทรอนิกส์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21566" name="Picture 8" descr="ORRAF LG TP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068" y="59068"/>
              <a:ext cx="900000" cy="9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1507" name="Picture 2" descr="C:\Users\toshiba\Downloads\1362938386_administrator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1905000"/>
            <a:ext cx="990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8" descr="ORRAF LG TP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27432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4" descr="C:\Users\toshiba\Downloads\1362938877_adept_installer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53200" y="52578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5" descr="C:\Users\toshiba\Downloads\1362938912_text_signature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2009775"/>
            <a:ext cx="5810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6" descr="C:\Users\toshiba\Downloads\1362939104_Gnome-Mail-Send-Receive-64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86200" y="5257800"/>
            <a:ext cx="90805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6" descr="C:\Users\toshiba\Downloads\1362939104_Gnome-Mail-Send-Receive-64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35150" y="5257800"/>
            <a:ext cx="90805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3" name="TextBox 14"/>
          <p:cNvSpPr txBox="1">
            <a:spLocks noChangeArrowheads="1"/>
          </p:cNvSpPr>
          <p:nvPr/>
        </p:nvSpPr>
        <p:spPr bwMode="auto">
          <a:xfrm>
            <a:off x="304800" y="1273175"/>
            <a:ext cx="1066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2000" b="1">
                <a:latin typeface="TH SarabunPSK" pitchFamily="34" charset="-34"/>
                <a:cs typeface="TH SarabunPSK" pitchFamily="34" charset="-34"/>
              </a:rPr>
              <a:t>ผู้รับ</a:t>
            </a:r>
            <a:r>
              <a:rPr lang="en-US" sz="2000" b="1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2000" b="1">
                <a:latin typeface="TH SarabunPSK" pitchFamily="34" charset="-34"/>
                <a:cs typeface="TH SarabunPSK" pitchFamily="34" charset="-34"/>
              </a:rPr>
              <a:t>ส่งข้อมูล</a:t>
            </a:r>
          </a:p>
        </p:txBody>
      </p:sp>
      <p:sp>
        <p:nvSpPr>
          <p:cNvPr id="21514" name="TextBox 15"/>
          <p:cNvSpPr txBox="1">
            <a:spLocks noChangeArrowheads="1"/>
          </p:cNvSpPr>
          <p:nvPr/>
        </p:nvSpPr>
        <p:spPr bwMode="auto">
          <a:xfrm>
            <a:off x="1752600" y="1581150"/>
            <a:ext cx="2057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TH SarabunPSK" pitchFamily="34" charset="-34"/>
                <a:cs typeface="TH SarabunPSK" pitchFamily="34" charset="-34"/>
              </a:rPr>
              <a:t>www.thainsw.net</a:t>
            </a:r>
            <a:endParaRPr lang="th-TH" sz="2000" b="1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515" name="TextBox 16"/>
          <p:cNvSpPr txBox="1">
            <a:spLocks noChangeArrowheads="1"/>
          </p:cNvSpPr>
          <p:nvPr/>
        </p:nvSpPr>
        <p:spPr bwMode="auto">
          <a:xfrm>
            <a:off x="7466013" y="3089275"/>
            <a:ext cx="76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2000" b="1">
                <a:latin typeface="TH SarabunPSK" pitchFamily="34" charset="-34"/>
                <a:cs typeface="TH SarabunPSK" pitchFamily="34" charset="-34"/>
              </a:rPr>
              <a:t>สกย.</a:t>
            </a:r>
          </a:p>
        </p:txBody>
      </p:sp>
      <p:sp>
        <p:nvSpPr>
          <p:cNvPr id="21516" name="TextBox 17"/>
          <p:cNvSpPr txBox="1">
            <a:spLocks noChangeArrowheads="1"/>
          </p:cNvSpPr>
          <p:nvPr/>
        </p:nvSpPr>
        <p:spPr bwMode="auto">
          <a:xfrm>
            <a:off x="6324600" y="6011863"/>
            <a:ext cx="1371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2000" b="1">
                <a:latin typeface="TH SarabunPSK" pitchFamily="34" charset="-34"/>
                <a:cs typeface="TH SarabunPSK" pitchFamily="34" charset="-34"/>
              </a:rPr>
              <a:t>จัดหา </a:t>
            </a:r>
            <a:r>
              <a:rPr lang="en-US" sz="2000" b="1">
                <a:latin typeface="TH SarabunPSK" pitchFamily="34" charset="-34"/>
                <a:cs typeface="TH SarabunPSK" pitchFamily="34" charset="-34"/>
              </a:rPr>
              <a:t>software</a:t>
            </a:r>
            <a:endParaRPr lang="th-TH" sz="2000" b="1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517" name="TextBox 18"/>
          <p:cNvSpPr txBox="1">
            <a:spLocks noChangeArrowheads="1"/>
          </p:cNvSpPr>
          <p:nvPr/>
        </p:nvSpPr>
        <p:spPr bwMode="auto">
          <a:xfrm>
            <a:off x="2320925" y="3333750"/>
            <a:ext cx="1371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TH SarabunPSK" pitchFamily="34" charset="-34"/>
                <a:cs typeface="TH SarabunPSK" pitchFamily="34" charset="-34"/>
              </a:rPr>
              <a:t>Registration ID</a:t>
            </a:r>
            <a:endParaRPr lang="th-TH" sz="2000" i="1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518" name="TextBox 19"/>
          <p:cNvSpPr txBox="1">
            <a:spLocks noChangeArrowheads="1"/>
          </p:cNvSpPr>
          <p:nvPr/>
        </p:nvSpPr>
        <p:spPr bwMode="auto">
          <a:xfrm>
            <a:off x="3810000" y="1589088"/>
            <a:ext cx="2057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2000" b="1">
                <a:latin typeface="TH SarabunPSK" pitchFamily="34" charset="-34"/>
                <a:cs typeface="TH SarabunPSK" pitchFamily="34" charset="-34"/>
              </a:rPr>
              <a:t>จัดหา </a:t>
            </a:r>
            <a:r>
              <a:rPr lang="en-US" sz="2000" b="1">
                <a:latin typeface="TH SarabunPSK" pitchFamily="34" charset="-34"/>
                <a:cs typeface="TH SarabunPSK" pitchFamily="34" charset="-34"/>
              </a:rPr>
              <a:t>CA</a:t>
            </a:r>
            <a:endParaRPr lang="th-TH" sz="2000" b="1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1519" name="Picture 8" descr="C:\Users\toshiba\Downloads\1362939433_27-Edit Text.png"/>
          <p:cNvPicPr>
            <a:picLocks noChangeAspect="1" noChangeArrowheads="1"/>
          </p:cNvPicPr>
          <p:nvPr/>
        </p:nvPicPr>
        <p:blipFill>
          <a:blip r:embed="rId8">
            <a:lum bright="-10000" contrast="10000"/>
          </a:blip>
          <a:srcRect/>
          <a:stretch>
            <a:fillRect/>
          </a:stretch>
        </p:blipFill>
        <p:spPr bwMode="auto">
          <a:xfrm>
            <a:off x="4038600" y="41910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0" name="TextBox 21"/>
          <p:cNvSpPr txBox="1">
            <a:spLocks noChangeArrowheads="1"/>
          </p:cNvSpPr>
          <p:nvPr/>
        </p:nvSpPr>
        <p:spPr bwMode="auto">
          <a:xfrm>
            <a:off x="2613025" y="4271963"/>
            <a:ext cx="2057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2000" i="1">
                <a:latin typeface="TH SarabunPSK" pitchFamily="34" charset="-34"/>
                <a:cs typeface="TH SarabunPSK" pitchFamily="34" charset="-34"/>
              </a:rPr>
              <a:t>รายงาน</a:t>
            </a:r>
          </a:p>
          <a:p>
            <a:pPr algn="ctr"/>
            <a:r>
              <a:rPr lang="th-TH" sz="2000" i="1">
                <a:latin typeface="TH SarabunPSK" pitchFamily="34" charset="-34"/>
                <a:cs typeface="TH SarabunPSK" pitchFamily="34" charset="-34"/>
              </a:rPr>
              <a:t>ผลการทดสอบ</a:t>
            </a:r>
          </a:p>
        </p:txBody>
      </p:sp>
      <p:pic>
        <p:nvPicPr>
          <p:cNvPr id="21521" name="Picture 7" descr="C:\Users\toshiba\Downloads\1362939260_gnome-mime-application-x-x509-ca-cert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105400" y="2895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2" name="TextBox 23"/>
          <p:cNvSpPr txBox="1">
            <a:spLocks noChangeArrowheads="1"/>
          </p:cNvSpPr>
          <p:nvPr/>
        </p:nvSpPr>
        <p:spPr bwMode="auto">
          <a:xfrm>
            <a:off x="4405313" y="2971800"/>
            <a:ext cx="990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TH SarabunPSK" pitchFamily="34" charset="-34"/>
                <a:cs typeface="TH SarabunPSK" pitchFamily="34" charset="-34"/>
              </a:rPr>
              <a:t>CA</a:t>
            </a:r>
            <a:endParaRPr lang="th-TH" sz="2000" i="1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1219200" y="2286000"/>
            <a:ext cx="1066800" cy="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3276600" y="2286000"/>
            <a:ext cx="1066800" cy="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5334000" y="2286000"/>
            <a:ext cx="1219200" cy="53340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5400000">
            <a:off x="6364288" y="4533900"/>
            <a:ext cx="1293812" cy="1588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10800000">
            <a:off x="4876800" y="5767388"/>
            <a:ext cx="1524000" cy="1587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2895600" y="5754688"/>
            <a:ext cx="914400" cy="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3048000" y="2743200"/>
            <a:ext cx="609600" cy="457200"/>
          </a:xfrm>
          <a:prstGeom prst="straightConnector1">
            <a:avLst/>
          </a:prstGeom>
          <a:ln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4800600" y="2590800"/>
            <a:ext cx="228600" cy="304800"/>
          </a:xfrm>
          <a:prstGeom prst="straightConnector1">
            <a:avLst/>
          </a:prstGeom>
          <a:ln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 flipH="1" flipV="1">
            <a:off x="4191794" y="5028406"/>
            <a:ext cx="304800" cy="1588"/>
          </a:xfrm>
          <a:prstGeom prst="straightConnector1">
            <a:avLst/>
          </a:prstGeom>
          <a:ln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32" name="Picture 9" descr="C:\Users\toshiba\Downloads\1362939799_document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620000" y="19050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3" name="Straight Arrow Connector 42"/>
          <p:cNvCxnSpPr/>
          <p:nvPr/>
        </p:nvCxnSpPr>
        <p:spPr>
          <a:xfrm rot="5400000">
            <a:off x="7532688" y="2655888"/>
            <a:ext cx="304800" cy="228600"/>
          </a:xfrm>
          <a:prstGeom prst="straightConnector1">
            <a:avLst/>
          </a:prstGeom>
          <a:ln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34" name="TextBox 43"/>
          <p:cNvSpPr txBox="1">
            <a:spLocks noChangeArrowheads="1"/>
          </p:cNvSpPr>
          <p:nvPr/>
        </p:nvSpPr>
        <p:spPr bwMode="auto">
          <a:xfrm>
            <a:off x="8001000" y="1981200"/>
            <a:ext cx="1219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2000" i="1">
                <a:latin typeface="TH SarabunPSK" pitchFamily="34" charset="-34"/>
                <a:cs typeface="TH SarabunPSK" pitchFamily="34" charset="-34"/>
              </a:rPr>
              <a:t>หลักฐาน</a:t>
            </a:r>
          </a:p>
        </p:txBody>
      </p:sp>
      <p:pic>
        <p:nvPicPr>
          <p:cNvPr id="21535" name="Picture 10" descr="C:\Users\toshiba\Downloads\1362939925_document.png"/>
          <p:cNvPicPr>
            <a:picLocks noChangeAspect="1" noChangeArrowheads="1"/>
          </p:cNvPicPr>
          <p:nvPr/>
        </p:nvPicPr>
        <p:blipFill>
          <a:blip r:embed="rId11">
            <a:lum contrast="-10000"/>
          </a:blip>
          <a:srcRect/>
          <a:stretch>
            <a:fillRect/>
          </a:stretch>
        </p:blipFill>
        <p:spPr bwMode="auto">
          <a:xfrm>
            <a:off x="3657600" y="3276600"/>
            <a:ext cx="523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36" name="TextBox 45"/>
          <p:cNvSpPr txBox="1">
            <a:spLocks noChangeArrowheads="1"/>
          </p:cNvSpPr>
          <p:nvPr/>
        </p:nvSpPr>
        <p:spPr bwMode="auto">
          <a:xfrm>
            <a:off x="3124200" y="6000750"/>
            <a:ext cx="2438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2000" b="1">
                <a:latin typeface="TH SarabunPSK" pitchFamily="34" charset="-34"/>
                <a:cs typeface="TH SarabunPSK" pitchFamily="34" charset="-34"/>
              </a:rPr>
              <a:t>ทดสอบรับ</a:t>
            </a:r>
            <a:r>
              <a:rPr lang="en-US" sz="2000" b="1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2000" b="1">
                <a:latin typeface="TH SarabunPSK" pitchFamily="34" charset="-34"/>
                <a:cs typeface="TH SarabunPSK" pitchFamily="34" charset="-34"/>
              </a:rPr>
              <a:t>ส่ง ข้อมูล</a:t>
            </a:r>
          </a:p>
        </p:txBody>
      </p:sp>
      <p:sp>
        <p:nvSpPr>
          <p:cNvPr id="21537" name="TextBox 46"/>
          <p:cNvSpPr txBox="1">
            <a:spLocks noChangeArrowheads="1"/>
          </p:cNvSpPr>
          <p:nvPr/>
        </p:nvSpPr>
        <p:spPr bwMode="auto">
          <a:xfrm>
            <a:off x="685800" y="5507038"/>
            <a:ext cx="1371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2000" b="1">
                <a:latin typeface="TH SarabunPSK" pitchFamily="34" charset="-34"/>
                <a:cs typeface="TH SarabunPSK" pitchFamily="34" charset="-34"/>
              </a:rPr>
              <a:t>รับ</a:t>
            </a:r>
            <a:r>
              <a:rPr lang="en-US" sz="2000" b="1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2000" b="1">
                <a:latin typeface="TH SarabunPSK" pitchFamily="34" charset="-34"/>
                <a:cs typeface="TH SarabunPSK" pitchFamily="34" charset="-34"/>
              </a:rPr>
              <a:t>ส่ง ข้อมูล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 flipV="1">
            <a:off x="4724400" y="3733800"/>
            <a:ext cx="1905000" cy="762000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>
            <a:off x="1524000" y="1905000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th-TH" dirty="0"/>
          </a:p>
        </p:txBody>
      </p:sp>
      <p:sp>
        <p:nvSpPr>
          <p:cNvPr id="52" name="Oval 51"/>
          <p:cNvSpPr/>
          <p:nvPr/>
        </p:nvSpPr>
        <p:spPr>
          <a:xfrm>
            <a:off x="3657600" y="1905000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th-TH" dirty="0"/>
          </a:p>
        </p:txBody>
      </p:sp>
      <p:sp>
        <p:nvSpPr>
          <p:cNvPr id="53" name="Oval 52"/>
          <p:cNvSpPr/>
          <p:nvPr/>
        </p:nvSpPr>
        <p:spPr>
          <a:xfrm>
            <a:off x="5943600" y="2209800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th-TH" dirty="0"/>
          </a:p>
        </p:txBody>
      </p:sp>
      <p:sp>
        <p:nvSpPr>
          <p:cNvPr id="54" name="Oval 53"/>
          <p:cNvSpPr/>
          <p:nvPr/>
        </p:nvSpPr>
        <p:spPr>
          <a:xfrm>
            <a:off x="7086600" y="4343400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th-TH" dirty="0"/>
          </a:p>
        </p:txBody>
      </p:sp>
      <p:sp>
        <p:nvSpPr>
          <p:cNvPr id="55" name="Oval 54"/>
          <p:cNvSpPr/>
          <p:nvPr/>
        </p:nvSpPr>
        <p:spPr>
          <a:xfrm>
            <a:off x="5486400" y="5388114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5</a:t>
            </a:r>
            <a:endParaRPr lang="th-TH" dirty="0"/>
          </a:p>
        </p:txBody>
      </p:sp>
      <p:sp>
        <p:nvSpPr>
          <p:cNvPr id="56" name="Oval 55"/>
          <p:cNvSpPr/>
          <p:nvPr/>
        </p:nvSpPr>
        <p:spPr>
          <a:xfrm>
            <a:off x="5715000" y="4114800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6</a:t>
            </a:r>
            <a:endParaRPr lang="th-TH" dirty="0"/>
          </a:p>
        </p:txBody>
      </p:sp>
      <p:sp>
        <p:nvSpPr>
          <p:cNvPr id="57" name="Oval 56"/>
          <p:cNvSpPr/>
          <p:nvPr/>
        </p:nvSpPr>
        <p:spPr>
          <a:xfrm>
            <a:off x="3200400" y="5359930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7</a:t>
            </a:r>
            <a:endParaRPr lang="th-TH" dirty="0"/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5562600" y="3200400"/>
            <a:ext cx="838200" cy="1588"/>
          </a:xfrm>
          <a:prstGeom prst="straightConnector1">
            <a:avLst/>
          </a:prstGeom>
          <a:ln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>
            <a:off x="4267200" y="3579813"/>
            <a:ext cx="2133600" cy="1587"/>
          </a:xfrm>
          <a:prstGeom prst="straightConnector1">
            <a:avLst/>
          </a:prstGeom>
          <a:ln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62" name="Picture 11" descr="C:\Users\toshiba\Pictures\NSW_For_WEB.gif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362200" y="1981200"/>
            <a:ext cx="838200" cy="76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grpSp>
        <p:nvGrpSpPr>
          <p:cNvPr id="23554" name="Group 6"/>
          <p:cNvGrpSpPr>
            <a:grpSpLocks/>
          </p:cNvGrpSpPr>
          <p:nvPr/>
        </p:nvGrpSpPr>
        <p:grpSpPr bwMode="auto">
          <a:xfrm>
            <a:off x="0" y="0"/>
            <a:ext cx="9144000" cy="1008063"/>
            <a:chOff x="0" y="0"/>
            <a:chExt cx="9144000" cy="1008000"/>
          </a:xfrm>
        </p:grpSpPr>
        <p:sp>
          <p:nvSpPr>
            <p:cNvPr id="9" name="Rectangle 7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indent="1079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3600" b="1" dirty="0">
                  <a:latin typeface="TH SarabunPSK" pitchFamily="34" charset="-34"/>
                  <a:cs typeface="TH SarabunPSK" pitchFamily="34" charset="-34"/>
                </a:rPr>
                <a:t>การลงทะเบียนเพื่อชำระเงินสงเคราะห์ทางอิเล็กทรอนิกส์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23559" name="Picture 8" descr="ORRAF LG TP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068" y="59068"/>
              <a:ext cx="900000" cy="9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TextBox 12"/>
          <p:cNvSpPr txBox="1"/>
          <p:nvPr/>
        </p:nvSpPr>
        <p:spPr>
          <a:xfrm>
            <a:off x="228600" y="1046163"/>
            <a:ext cx="8915400" cy="5673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355600" fontAlgn="auto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  <a:tabLst>
                <a:tab pos="627063" algn="l"/>
              </a:tabLst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ผู้รับ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ส่งข้อมูลลงทะเบียนในเว็บไซต์ 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NSW (</a:t>
            </a:r>
            <a:r>
              <a:rPr lang="en-US" sz="2800" dirty="0">
                <a:latin typeface="TH SarabunPSK" pitchFamily="34" charset="-34"/>
                <a:cs typeface="TH SarabunPSK" pitchFamily="34" charset="-34"/>
                <a:hlinkClick r:id="rId4"/>
              </a:rPr>
              <a:t>www.thainsw.net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) 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โดยเมื่อลงทะเบียนแล้ว จะได้รับ 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Registration ID</a:t>
            </a:r>
            <a:endParaRPr lang="th-TH" sz="2800" dirty="0">
              <a:latin typeface="TH SarabunPSK" pitchFamily="34" charset="-34"/>
              <a:cs typeface="TH SarabunPSK" pitchFamily="34" charset="-34"/>
            </a:endParaRPr>
          </a:p>
          <a:p>
            <a:pPr fontAlgn="auto">
              <a:spcBef>
                <a:spcPts val="0"/>
              </a:spcBef>
              <a:spcAft>
                <a:spcPts val="1000"/>
              </a:spcAft>
              <a:tabLst>
                <a:tab pos="627063" algn="l"/>
              </a:tabLst>
              <a:defRPr/>
            </a:pPr>
            <a:r>
              <a:rPr lang="th-TH" sz="2400" i="1" u="sng" dirty="0">
                <a:latin typeface="TH SarabunPSK" pitchFamily="34" charset="-34"/>
                <a:cs typeface="TH SarabunPSK" pitchFamily="34" charset="-34"/>
              </a:rPr>
              <a:t>ตัวอย่าง</a:t>
            </a:r>
            <a:r>
              <a:rPr lang="th-TH" sz="2400" i="1" dirty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2400" i="1" dirty="0">
                <a:latin typeface="TH SarabunPSK" pitchFamily="34" charset="-34"/>
                <a:cs typeface="TH SarabunPSK" pitchFamily="34" charset="-34"/>
              </a:rPr>
              <a:t> GGBB  TH0109940001655950000010021P6     ORRAF </a:t>
            </a:r>
            <a:r>
              <a:rPr lang="th-TH" sz="2400" i="1" dirty="0">
                <a:latin typeface="TH SarabunPSK" pitchFamily="34" charset="-34"/>
                <a:cs typeface="TH SarabunPSK" pitchFamily="34" charset="-34"/>
              </a:rPr>
              <a:t>กองทุนสวนยาง</a:t>
            </a:r>
            <a:endParaRPr lang="en-US" sz="2400" i="1" dirty="0">
              <a:latin typeface="TH SarabunPSK" pitchFamily="34" charset="-34"/>
              <a:cs typeface="TH SarabunPSK" pitchFamily="34" charset="-34"/>
            </a:endParaRPr>
          </a:p>
          <a:p>
            <a:pPr indent="355600" fontAlgn="auto">
              <a:spcBef>
                <a:spcPts val="0"/>
              </a:spcBef>
              <a:spcAft>
                <a:spcPts val="1400"/>
              </a:spcAft>
              <a:buFont typeface="+mj-lt"/>
              <a:buAutoNum type="arabicPeriod" startAt="2"/>
              <a:tabLst>
                <a:tab pos="627063" algn="l"/>
              </a:tabLst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ผู้รับ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ส่งข้อมูลจัดหา 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CA </a:t>
            </a:r>
          </a:p>
          <a:p>
            <a:pPr indent="355600" fontAlgn="auto">
              <a:spcBef>
                <a:spcPts val="0"/>
              </a:spcBef>
              <a:spcAft>
                <a:spcPts val="1400"/>
              </a:spcAft>
              <a:buFont typeface="+mj-lt"/>
              <a:buAutoNum type="arabicPeriod" startAt="2"/>
              <a:tabLst>
                <a:tab pos="627063" algn="l"/>
              </a:tabLst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ผู้รับ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ส่งข้อมูลนำ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 Registration ID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, 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CA 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และหลักฐานอื่นๆ ไปลงทะเบียนที่ สกย. </a:t>
            </a:r>
          </a:p>
          <a:p>
            <a:pPr indent="355600" fontAlgn="auto">
              <a:spcBef>
                <a:spcPts val="0"/>
              </a:spcBef>
              <a:spcAft>
                <a:spcPts val="1400"/>
              </a:spcAft>
              <a:buFont typeface="+mj-lt"/>
              <a:buAutoNum type="arabicPeriod" startAt="2"/>
              <a:tabLst>
                <a:tab pos="627063" algn="l"/>
              </a:tabLst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ผู้รับ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ส่งข้อมูลจัดหา 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software 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จาก 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software house 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หรือ 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VAN/VAS</a:t>
            </a:r>
            <a:endParaRPr lang="th-TH" sz="2800" dirty="0">
              <a:latin typeface="TH SarabunPSK" pitchFamily="34" charset="-34"/>
              <a:cs typeface="TH SarabunPSK" pitchFamily="34" charset="-34"/>
            </a:endParaRPr>
          </a:p>
          <a:p>
            <a:pPr indent="355600" fontAlgn="auto">
              <a:spcBef>
                <a:spcPts val="0"/>
              </a:spcBef>
              <a:spcAft>
                <a:spcPts val="1400"/>
              </a:spcAft>
              <a:buFont typeface="+mj-lt"/>
              <a:buAutoNum type="arabicPeriod" startAt="2"/>
              <a:tabLst>
                <a:tab pos="627063" algn="l"/>
              </a:tabLst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ผู้รับ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ส่งข้อมูลทำการทดสอบรับ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ส่งข้อมูล</a:t>
            </a:r>
          </a:p>
          <a:p>
            <a:pPr indent="355600" fontAlgn="auto">
              <a:spcBef>
                <a:spcPts val="0"/>
              </a:spcBef>
              <a:spcAft>
                <a:spcPts val="1400"/>
              </a:spcAft>
              <a:buFont typeface="+mj-lt"/>
              <a:buAutoNum type="arabicPeriod" startAt="2"/>
              <a:tabLst>
                <a:tab pos="627063" algn="l"/>
              </a:tabLst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ผู้รับ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ส่งข้อมูลส่งรายงานผลการทดสอบกลับไปยัง สกย.</a:t>
            </a:r>
          </a:p>
          <a:p>
            <a:pPr indent="355600" fontAlgn="auto">
              <a:spcBef>
                <a:spcPts val="0"/>
              </a:spcBef>
              <a:spcAft>
                <a:spcPts val="1400"/>
              </a:spcAft>
              <a:buFont typeface="+mj-lt"/>
              <a:buAutoNum type="arabicPeriod" startAt="2"/>
              <a:tabLst>
                <a:tab pos="627063" algn="l"/>
              </a:tabLst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ผู้รับ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ส่งที่ผ่านการทดสอบแล้ว สามารถทำการรับ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ส่งข้อมูลในระบบ 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Production 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ได้</a:t>
            </a:r>
          </a:p>
          <a:p>
            <a:pPr indent="355600" fontAlgn="auto">
              <a:spcBef>
                <a:spcPts val="0"/>
              </a:spcBef>
              <a:spcAft>
                <a:spcPts val="1800"/>
              </a:spcAft>
              <a:buFont typeface="+mj-lt"/>
              <a:buAutoNum type="arabicPeriod" startAt="2"/>
              <a:tabLst>
                <a:tab pos="627063" algn="l"/>
              </a:tabLst>
              <a:defRPr/>
            </a:pPr>
            <a:endParaRPr lang="th-TH" sz="2800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ี่เหลี่ยมผืนผ้า 13"/>
          <p:cNvSpPr/>
          <p:nvPr/>
        </p:nvSpPr>
        <p:spPr>
          <a:xfrm>
            <a:off x="3276600" y="1676400"/>
            <a:ext cx="5715000" cy="4495800"/>
          </a:xfrm>
          <a:prstGeom prst="rect">
            <a:avLst/>
          </a:prstGeom>
          <a:ln w="22225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152400" y="1676400"/>
            <a:ext cx="2971800" cy="4495800"/>
          </a:xfrm>
          <a:prstGeom prst="rect">
            <a:avLst/>
          </a:prstGeom>
          <a:ln w="22225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grpSp>
        <p:nvGrpSpPr>
          <p:cNvPr id="25604" name="Group 6"/>
          <p:cNvGrpSpPr>
            <a:grpSpLocks/>
          </p:cNvGrpSpPr>
          <p:nvPr/>
        </p:nvGrpSpPr>
        <p:grpSpPr bwMode="auto">
          <a:xfrm>
            <a:off x="0" y="0"/>
            <a:ext cx="9144000" cy="1008063"/>
            <a:chOff x="0" y="0"/>
            <a:chExt cx="9144000" cy="1008000"/>
          </a:xfrm>
        </p:grpSpPr>
        <p:sp>
          <p:nvSpPr>
            <p:cNvPr id="9" name="Rectangle 7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indent="1079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3600" b="1" dirty="0">
                  <a:latin typeface="TH SarabunPSK" pitchFamily="34" charset="-34"/>
                  <a:cs typeface="TH SarabunPSK" pitchFamily="34" charset="-34"/>
                </a:rPr>
                <a:t>การลงทะเบียนเพื่อชำระเงินสงเคราะห์ทางอิเล็กทรอนิกส์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25617" name="Picture 8" descr="ORRAF LG TP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068" y="59068"/>
              <a:ext cx="900000" cy="9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" name="Rounded Rectangle 23"/>
          <p:cNvSpPr/>
          <p:nvPr/>
        </p:nvSpPr>
        <p:spPr>
          <a:xfrm>
            <a:off x="277813" y="2438400"/>
            <a:ext cx="2743200" cy="3505200"/>
          </a:xfrm>
          <a:prstGeom prst="roundRect">
            <a:avLst/>
          </a:prstGeom>
          <a:ln w="222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u="sng" dirty="0">
                <a:latin typeface="TH SarabunPSK" pitchFamily="34" charset="-34"/>
                <a:cs typeface="TH SarabunPSK" pitchFamily="34" charset="-34"/>
              </a:rPr>
              <a:t>กรณีที่ </a:t>
            </a:r>
            <a:r>
              <a:rPr lang="en-US" sz="2800" u="sng" dirty="0">
                <a:latin typeface="TH SarabunPSK" pitchFamily="34" charset="-34"/>
                <a:cs typeface="TH SarabunPSK" pitchFamily="34" charset="-34"/>
              </a:rPr>
              <a:t>1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ผู้ส่งยางออก</a:t>
            </a:r>
            <a:endParaRPr lang="en-US" sz="28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รับ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ส่ง ข้อมูล</a:t>
            </a:r>
            <a:endParaRPr lang="en-US" sz="2800" dirty="0">
              <a:latin typeface="TH SarabunPSK" pitchFamily="34" charset="-34"/>
              <a:cs typeface="TH SarabunPSK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 จัดหา 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CA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>
              <a:latin typeface="TH SarabunPSK" pitchFamily="34" charset="-34"/>
              <a:cs typeface="TH SarabunPSK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dirty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dirty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sz="1500" dirty="0"/>
          </a:p>
        </p:txBody>
      </p:sp>
      <p:pic>
        <p:nvPicPr>
          <p:cNvPr id="25606" name="Picture 3" descr="C:\Users\toshiba\Pictures\PNG_256x256\User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2882900"/>
            <a:ext cx="62865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Rounded Rectangle 24"/>
          <p:cNvSpPr/>
          <p:nvPr/>
        </p:nvSpPr>
        <p:spPr>
          <a:xfrm>
            <a:off x="3352800" y="2438400"/>
            <a:ext cx="2743200" cy="3505200"/>
          </a:xfrm>
          <a:prstGeom prst="roundRect">
            <a:avLst/>
          </a:prstGeom>
          <a:ln w="222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u="sng" dirty="0">
                <a:latin typeface="TH SarabunPSK" pitchFamily="34" charset="-34"/>
                <a:cs typeface="TH SarabunPSK" pitchFamily="34" charset="-34"/>
              </a:rPr>
              <a:t>กรณีที่ </a:t>
            </a:r>
            <a:r>
              <a:rPr lang="en-US" sz="2800" u="sng" dirty="0">
                <a:latin typeface="TH SarabunPSK" pitchFamily="34" charset="-34"/>
                <a:cs typeface="TH SarabunPSK" pitchFamily="34" charset="-34"/>
              </a:rPr>
              <a:t>2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8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ตัวแทนออกของ</a:t>
            </a:r>
            <a:endParaRPr lang="en-US" sz="2800" b="1" dirty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รับ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ส่ง ข้อมูล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TH SarabunPSK" pitchFamily="34" charset="-34"/>
              <a:cs typeface="TH SarabunPSK" pitchFamily="34" charset="-34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28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ผู้ส่งยางออก</a:t>
            </a:r>
            <a:endParaRPr lang="en-US" sz="28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 จัดหา 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CA</a:t>
            </a:r>
            <a:endParaRPr lang="th-TH" dirty="0"/>
          </a:p>
        </p:txBody>
      </p:sp>
      <p:pic>
        <p:nvPicPr>
          <p:cNvPr id="25608" name="Picture 3" descr="C:\Users\toshiba\Pictures\PNG_256x256\User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6488" y="4495800"/>
            <a:ext cx="620712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ounded Rectangle 27"/>
          <p:cNvSpPr/>
          <p:nvPr/>
        </p:nvSpPr>
        <p:spPr>
          <a:xfrm>
            <a:off x="6172200" y="2438400"/>
            <a:ext cx="2743200" cy="3505200"/>
          </a:xfrm>
          <a:prstGeom prst="roundRect">
            <a:avLst/>
          </a:prstGeom>
          <a:ln w="222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u="sng" dirty="0">
                <a:latin typeface="TH SarabunPSK" pitchFamily="34" charset="-34"/>
                <a:cs typeface="TH SarabunPSK" pitchFamily="34" charset="-34"/>
              </a:rPr>
              <a:t>กรณีที่ </a:t>
            </a:r>
            <a:r>
              <a:rPr lang="en-US" sz="2800" u="sng" dirty="0">
                <a:latin typeface="TH SarabunPSK" pitchFamily="34" charset="-34"/>
                <a:cs typeface="TH SarabunPSK" pitchFamily="34" charset="-34"/>
              </a:rPr>
              <a:t>3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8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ตัวแทนออกของ</a:t>
            </a:r>
            <a:endParaRPr lang="en-US" sz="2800" b="1" dirty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รับ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ส่ง ข้อมูล</a:t>
            </a:r>
            <a:endParaRPr lang="en-US" sz="2800" dirty="0">
              <a:latin typeface="TH SarabunPSK" pitchFamily="34" charset="-34"/>
              <a:cs typeface="TH SarabunPSK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 จัดหา 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CA</a:t>
            </a:r>
            <a:endParaRPr lang="th-TH" sz="2800" dirty="0">
              <a:latin typeface="TH SarabunPSK" pitchFamily="34" charset="-34"/>
              <a:cs typeface="TH SarabunPSK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sz="2800" dirty="0">
              <a:latin typeface="TH SarabunPSK" pitchFamily="34" charset="-34"/>
              <a:cs typeface="TH SarabunPSK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sz="2800" dirty="0">
              <a:latin typeface="TH SarabunPSK" pitchFamily="34" charset="-34"/>
              <a:cs typeface="TH SarabunPSK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28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5610" name="Picture 4" descr="C:\Users\toshiba\Pictures\users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81950" y="2925763"/>
            <a:ext cx="884238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1" name="TextBox 14"/>
          <p:cNvSpPr txBox="1">
            <a:spLocks noChangeArrowheads="1"/>
          </p:cNvSpPr>
          <p:nvPr/>
        </p:nvSpPr>
        <p:spPr bwMode="auto">
          <a:xfrm>
            <a:off x="228600" y="1824038"/>
            <a:ext cx="2895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400" b="1">
                <a:latin typeface="TH SarabunPSK" pitchFamily="34" charset="-34"/>
                <a:cs typeface="TH SarabunPSK" pitchFamily="34" charset="-34"/>
              </a:rPr>
              <a:t>ผู้ส่งยางออกเป็นผู้รับ-ส่งข้อมูล</a:t>
            </a:r>
          </a:p>
        </p:txBody>
      </p:sp>
      <p:sp>
        <p:nvSpPr>
          <p:cNvPr id="25612" name="TextBox 15"/>
          <p:cNvSpPr txBox="1">
            <a:spLocks noChangeArrowheads="1"/>
          </p:cNvSpPr>
          <p:nvPr/>
        </p:nvSpPr>
        <p:spPr bwMode="auto">
          <a:xfrm>
            <a:off x="4419600" y="1828800"/>
            <a:ext cx="3505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400" b="1">
                <a:latin typeface="TH SarabunPSK" pitchFamily="34" charset="-34"/>
                <a:cs typeface="TH SarabunPSK" pitchFamily="34" charset="-34"/>
              </a:rPr>
              <a:t>ผู้ส่งยางออก</a:t>
            </a:r>
            <a:r>
              <a:rPr lang="th-TH" sz="2400" b="1" u="sng">
                <a:latin typeface="TH SarabunPSK" pitchFamily="34" charset="-34"/>
                <a:cs typeface="TH SarabunPSK" pitchFamily="34" charset="-34"/>
              </a:rPr>
              <a:t>ไม่ได้เป็น</a:t>
            </a:r>
            <a:r>
              <a:rPr lang="th-TH" sz="2400" b="1">
                <a:latin typeface="TH SarabunPSK" pitchFamily="34" charset="-34"/>
                <a:cs typeface="TH SarabunPSK" pitchFamily="34" charset="-34"/>
              </a:rPr>
              <a:t>ผู้รับ-ส่งข้อมูล</a:t>
            </a:r>
          </a:p>
        </p:txBody>
      </p:sp>
      <p:pic>
        <p:nvPicPr>
          <p:cNvPr id="25613" name="Picture 4" descr="C:\Users\toshiba\Pictures\users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6675" y="2971800"/>
            <a:ext cx="884238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grpSp>
        <p:nvGrpSpPr>
          <p:cNvPr id="27650" name="Group 6"/>
          <p:cNvGrpSpPr>
            <a:grpSpLocks/>
          </p:cNvGrpSpPr>
          <p:nvPr/>
        </p:nvGrpSpPr>
        <p:grpSpPr bwMode="auto">
          <a:xfrm>
            <a:off x="0" y="0"/>
            <a:ext cx="9144000" cy="1008063"/>
            <a:chOff x="0" y="0"/>
            <a:chExt cx="9144000" cy="1008000"/>
          </a:xfrm>
        </p:grpSpPr>
        <p:sp>
          <p:nvSpPr>
            <p:cNvPr id="9" name="Rectangle 7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indent="1079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3600" b="1" dirty="0">
                  <a:latin typeface="TH SarabunPSK" pitchFamily="34" charset="-34"/>
                  <a:cs typeface="TH SarabunPSK" pitchFamily="34" charset="-34"/>
                </a:rPr>
                <a:t>การลงทะเบียนเพื่อชำระเงินสงเคราะห์ทางอิเล็กทรอนิกส์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27687" name="Picture 8" descr="ORRAF LG TP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068" y="59068"/>
              <a:ext cx="900000" cy="9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651" name="TextBox 13"/>
          <p:cNvSpPr txBox="1">
            <a:spLocks noChangeArrowheads="1"/>
          </p:cNvSpPr>
          <p:nvPr/>
        </p:nvSpPr>
        <p:spPr bwMode="auto">
          <a:xfrm>
            <a:off x="228600" y="1111250"/>
            <a:ext cx="8640763" cy="342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58888" indent="-449263">
              <a:spcAft>
                <a:spcPts val="1000"/>
              </a:spcAft>
            </a:pPr>
            <a:r>
              <a:rPr lang="th-TH" sz="2800" b="1" u="sng">
                <a:latin typeface="TH SarabunPSK" pitchFamily="34" charset="-34"/>
                <a:cs typeface="TH SarabunPSK" pitchFamily="34" charset="-34"/>
              </a:rPr>
              <a:t>กรณีที่ </a:t>
            </a:r>
            <a:r>
              <a:rPr lang="en-US" sz="2800" b="1" u="sng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en-US" sz="2800" b="1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>
                <a:latin typeface="TH SarabunPSK" pitchFamily="34" charset="-34"/>
                <a:cs typeface="TH SarabunPSK" pitchFamily="34" charset="-34"/>
              </a:rPr>
              <a:t>ผู้ส่งยางออกเป็นผู้ดำเนินการรับ</a:t>
            </a:r>
            <a:r>
              <a:rPr lang="en-US" sz="28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2800">
                <a:latin typeface="TH SarabunPSK" pitchFamily="34" charset="-34"/>
                <a:cs typeface="TH SarabunPSK" pitchFamily="34" charset="-34"/>
              </a:rPr>
              <a:t>ส่งข้อมูล</a:t>
            </a:r>
          </a:p>
          <a:p>
            <a:pPr marL="1258888" indent="-449263">
              <a:spcAft>
                <a:spcPts val="1000"/>
              </a:spcAft>
            </a:pPr>
            <a:r>
              <a:rPr lang="th-TH" sz="2800">
                <a:latin typeface="TH SarabunPSK" pitchFamily="34" charset="-34"/>
                <a:cs typeface="TH SarabunPSK" pitchFamily="34" charset="-34"/>
              </a:rPr>
              <a:t>ข้อดี - ผู้ส่งยางออกสามารถบริหาร จัดการ ควบคุมได้ด้วยตนเอง</a:t>
            </a:r>
          </a:p>
          <a:p>
            <a:pPr marL="1258888" indent="-449263">
              <a:spcAft>
                <a:spcPts val="1000"/>
              </a:spcAft>
            </a:pPr>
            <a:r>
              <a:rPr lang="th-TH" sz="2800">
                <a:latin typeface="TH SarabunPSK" pitchFamily="34" charset="-34"/>
                <a:cs typeface="TH SarabunPSK" pitchFamily="34" charset="-34"/>
              </a:rPr>
              <a:t>ข้อเสีย - ผู้ส่งยางออกต้องเสียค่าใช้จ่ายในการจัดหาและบำรุงรักษาระบบ</a:t>
            </a:r>
          </a:p>
          <a:p>
            <a:pPr marL="1258888" indent="-449263">
              <a:spcAft>
                <a:spcPts val="1000"/>
              </a:spcAft>
            </a:pPr>
            <a:r>
              <a:rPr lang="th-TH" sz="2800">
                <a:latin typeface="TH SarabunPSK" pitchFamily="34" charset="-34"/>
                <a:cs typeface="TH SarabunPSK" pitchFamily="34" charset="-34"/>
              </a:rPr>
              <a:t>	   - ผู้ส่งยางออกต้องจัดหา </a:t>
            </a:r>
            <a:r>
              <a:rPr lang="en-US" sz="2800">
                <a:latin typeface="TH SarabunPSK" pitchFamily="34" charset="-34"/>
                <a:cs typeface="TH SarabunPSK" pitchFamily="34" charset="-34"/>
              </a:rPr>
              <a:t>CA </a:t>
            </a:r>
            <a:r>
              <a:rPr lang="th-TH" sz="2800">
                <a:latin typeface="TH SarabunPSK" pitchFamily="34" charset="-34"/>
                <a:cs typeface="TH SarabunPSK" pitchFamily="34" charset="-34"/>
              </a:rPr>
              <a:t>เอง</a:t>
            </a:r>
          </a:p>
          <a:p>
            <a:pPr marL="1258888" indent="-449263">
              <a:spcAft>
                <a:spcPts val="1800"/>
              </a:spcAft>
            </a:pPr>
            <a:endParaRPr lang="th-TH" sz="2800">
              <a:latin typeface="TH SarabunPSK" pitchFamily="34" charset="-34"/>
              <a:cs typeface="TH SarabunPSK" pitchFamily="34" charset="-34"/>
            </a:endParaRPr>
          </a:p>
          <a:p>
            <a:pPr marL="1258888" indent="-449263">
              <a:spcAft>
                <a:spcPts val="1800"/>
              </a:spcAft>
            </a:pPr>
            <a:endParaRPr lang="th-TH" sz="280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228600" y="3733800"/>
          <a:ext cx="8610600" cy="167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6164"/>
                <a:gridCol w="1208506"/>
                <a:gridCol w="1208506"/>
                <a:gridCol w="1132974"/>
                <a:gridCol w="1014279"/>
                <a:gridCol w="1327200"/>
                <a:gridCol w="1132971"/>
              </a:tblGrid>
              <a:tr h="838200">
                <a:tc>
                  <a:txBody>
                    <a:bodyPr/>
                    <a:lstStyle/>
                    <a:p>
                      <a:pPr algn="ctr"/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ลงทะเบียน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THNSW</a:t>
                      </a:r>
                      <a:endParaRPr lang="th-TH" sz="240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ลงทะเบียน</a:t>
                      </a:r>
                      <a:r>
                        <a:rPr lang="th-TH" sz="24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สกย.</a:t>
                      </a:r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จัดหา </a:t>
                      </a:r>
                      <a:r>
                        <a:rPr lang="en-US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software</a:t>
                      </a:r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จัดหา</a:t>
                      </a:r>
                      <a:r>
                        <a:rPr lang="th-TH" sz="24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US" sz="24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CA</a:t>
                      </a:r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ทดสอบ</a:t>
                      </a:r>
                      <a:r>
                        <a:rPr lang="th-TH" sz="24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การรับ</a:t>
                      </a:r>
                      <a:r>
                        <a:rPr lang="en-US" sz="24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r>
                        <a:rPr lang="th-TH" sz="24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ส่ง ข้อมูล</a:t>
                      </a:r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รับ</a:t>
                      </a:r>
                      <a:r>
                        <a:rPr lang="en-US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ส่งข้อมูล</a:t>
                      </a:r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ผู้ส่งยางออก</a:t>
                      </a:r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7678" name="Picture 2" descr="C:\Users\toshiba\Pictures\Ok-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9800" y="4745038"/>
            <a:ext cx="477838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79" name="Picture 2" descr="C:\Users\toshiba\Pictures\Ok-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4745038"/>
            <a:ext cx="477838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80" name="Picture 2" descr="C:\Users\toshiba\Pictures\Ok-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4745038"/>
            <a:ext cx="477838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81" name="Picture 2" descr="C:\Users\toshiba\Pictures\Ok-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8800" y="4745038"/>
            <a:ext cx="477838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82" name="Picture 2" descr="C:\Users\toshiba\Pictures\Ok-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37363" y="4724400"/>
            <a:ext cx="477837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83" name="Picture 2" descr="C:\Users\toshiba\Pictures\Ok-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77200" y="4745038"/>
            <a:ext cx="477838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grpSp>
        <p:nvGrpSpPr>
          <p:cNvPr id="29698" name="Group 6"/>
          <p:cNvGrpSpPr>
            <a:grpSpLocks/>
          </p:cNvGrpSpPr>
          <p:nvPr/>
        </p:nvGrpSpPr>
        <p:grpSpPr bwMode="auto">
          <a:xfrm>
            <a:off x="0" y="0"/>
            <a:ext cx="9144000" cy="1008063"/>
            <a:chOff x="0" y="0"/>
            <a:chExt cx="9144000" cy="1008000"/>
          </a:xfrm>
        </p:grpSpPr>
        <p:sp>
          <p:nvSpPr>
            <p:cNvPr id="9" name="Rectangle 7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indent="1079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3600" b="1" dirty="0">
                  <a:latin typeface="TH SarabunPSK" pitchFamily="34" charset="-34"/>
                  <a:cs typeface="TH SarabunPSK" pitchFamily="34" charset="-34"/>
                </a:rPr>
                <a:t>การลงทะเบียนเพื่อชำระเงินสงเคราะห์ทางอิเล็กทรอนิกส์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29745" name="Picture 8" descr="ORRAF LG TP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068" y="59068"/>
              <a:ext cx="900000" cy="9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699" name="TextBox 13"/>
          <p:cNvSpPr txBox="1">
            <a:spLocks noChangeArrowheads="1"/>
          </p:cNvSpPr>
          <p:nvPr/>
        </p:nvSpPr>
        <p:spPr bwMode="auto">
          <a:xfrm>
            <a:off x="228600" y="1111250"/>
            <a:ext cx="8640763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58888" indent="-449263">
              <a:spcAft>
                <a:spcPts val="1000"/>
              </a:spcAft>
            </a:pPr>
            <a:r>
              <a:rPr lang="th-TH" sz="2800" b="1" u="sng">
                <a:latin typeface="TH SarabunPSK" pitchFamily="34" charset="-34"/>
                <a:cs typeface="TH SarabunPSK" pitchFamily="34" charset="-34"/>
              </a:rPr>
              <a:t>กรณีที่ </a:t>
            </a:r>
            <a:r>
              <a:rPr lang="en-US" sz="2800" b="1" u="sng">
                <a:latin typeface="TH SarabunPSK" pitchFamily="34" charset="-34"/>
                <a:cs typeface="TH SarabunPSK" pitchFamily="34" charset="-34"/>
              </a:rPr>
              <a:t>2</a:t>
            </a:r>
            <a:r>
              <a:rPr lang="en-US" sz="2800" b="1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>
                <a:latin typeface="TH SarabunPSK" pitchFamily="34" charset="-34"/>
                <a:cs typeface="TH SarabunPSK" pitchFamily="34" charset="-34"/>
              </a:rPr>
              <a:t>ผู้ส่งยางออกเลือกใช้บริการตัวแทนออกของให้เป็นผู้รับ</a:t>
            </a:r>
            <a:r>
              <a:rPr lang="en-US" sz="28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2800">
                <a:latin typeface="TH SarabunPSK" pitchFamily="34" charset="-34"/>
                <a:cs typeface="TH SarabunPSK" pitchFamily="34" charset="-34"/>
              </a:rPr>
              <a:t>ส่งข้อมูล แต่จะลงลายมือชื่อทางอิเล็กทรอนิกส์เอง</a:t>
            </a:r>
          </a:p>
          <a:p>
            <a:pPr marL="1258888" indent="-449263">
              <a:spcAft>
                <a:spcPts val="1000"/>
              </a:spcAft>
            </a:pPr>
            <a:r>
              <a:rPr lang="th-TH" sz="2800">
                <a:latin typeface="TH SarabunPSK" pitchFamily="34" charset="-34"/>
                <a:cs typeface="TH SarabunPSK" pitchFamily="34" charset="-34"/>
              </a:rPr>
              <a:t>ข้อดี - ผู้ส่งยางออกสามารถตรวจสอบข้อมูลก่อนส่งข้อมูลทางอิเล็กทรอนิกส์ได้</a:t>
            </a:r>
          </a:p>
          <a:p>
            <a:pPr marL="1258888" indent="-449263">
              <a:spcAft>
                <a:spcPts val="1000"/>
              </a:spcAft>
            </a:pPr>
            <a:r>
              <a:rPr lang="th-TH" sz="2800">
                <a:latin typeface="TH SarabunPSK" pitchFamily="34" charset="-34"/>
                <a:cs typeface="TH SarabunPSK" pitchFamily="34" charset="-34"/>
              </a:rPr>
              <a:t>   	- ผู้ส่งยางออกไม่ต้องเสียค่าใช้จ่ายในการจัดหาและบำรุงรักษาระบบ</a:t>
            </a:r>
          </a:p>
          <a:p>
            <a:pPr marL="1258888" indent="-449263">
              <a:spcAft>
                <a:spcPts val="1000"/>
              </a:spcAft>
            </a:pPr>
            <a:r>
              <a:rPr lang="th-TH" sz="2800">
                <a:latin typeface="TH SarabunPSK" pitchFamily="34" charset="-34"/>
                <a:cs typeface="TH SarabunPSK" pitchFamily="34" charset="-34"/>
              </a:rPr>
              <a:t>ข้อเสีย - ผู้ส่งยางออกต้องจัดหา </a:t>
            </a:r>
            <a:r>
              <a:rPr lang="en-US" sz="2800">
                <a:latin typeface="TH SarabunPSK" pitchFamily="34" charset="-34"/>
                <a:cs typeface="TH SarabunPSK" pitchFamily="34" charset="-34"/>
              </a:rPr>
              <a:t>CA </a:t>
            </a:r>
            <a:r>
              <a:rPr lang="th-TH" sz="2800">
                <a:latin typeface="TH SarabunPSK" pitchFamily="34" charset="-34"/>
                <a:cs typeface="TH SarabunPSK" pitchFamily="34" charset="-34"/>
              </a:rPr>
              <a:t>เอง</a:t>
            </a:r>
          </a:p>
          <a:p>
            <a:pPr marL="1258888" indent="-449263">
              <a:spcAft>
                <a:spcPts val="1800"/>
              </a:spcAft>
            </a:pPr>
            <a:endParaRPr lang="th-TH" sz="280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228600" y="3886200"/>
          <a:ext cx="8610600" cy="251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6164"/>
                <a:gridCol w="1208506"/>
                <a:gridCol w="1208506"/>
                <a:gridCol w="1132974"/>
                <a:gridCol w="1014279"/>
                <a:gridCol w="1327200"/>
                <a:gridCol w="1132971"/>
              </a:tblGrid>
              <a:tr h="838200">
                <a:tc>
                  <a:txBody>
                    <a:bodyPr/>
                    <a:lstStyle/>
                    <a:p>
                      <a:pPr algn="ctr"/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ลงทะเบียน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THNSW</a:t>
                      </a:r>
                      <a:endParaRPr lang="th-TH" sz="240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ลงทะเบียน</a:t>
                      </a:r>
                      <a:r>
                        <a:rPr lang="th-TH" sz="24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สกย.</a:t>
                      </a:r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จัดหา </a:t>
                      </a:r>
                      <a:r>
                        <a:rPr lang="en-US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software</a:t>
                      </a:r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จัดหา</a:t>
                      </a:r>
                      <a:r>
                        <a:rPr lang="th-TH" sz="24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US" sz="24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CA</a:t>
                      </a:r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ทดสอบ</a:t>
                      </a:r>
                      <a:r>
                        <a:rPr lang="th-TH" sz="24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การรับ</a:t>
                      </a:r>
                      <a:r>
                        <a:rPr lang="en-US" sz="24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r>
                        <a:rPr lang="th-TH" sz="24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ส่ง ข้อมูล</a:t>
                      </a:r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รับ</a:t>
                      </a:r>
                      <a:r>
                        <a:rPr lang="en-US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ส่งข้อมูล</a:t>
                      </a:r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ผู้ส่งยางออก</a:t>
                      </a:r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ตัวแทนออกของ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9734" name="Picture 2" descr="C:\Users\toshiba\Pictures\Ok-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9800" y="4953000"/>
            <a:ext cx="477838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35" name="Picture 2" descr="C:\Users\toshiba\Pictures\Ok-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4953000"/>
            <a:ext cx="477838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36" name="Picture 2" descr="C:\Users\toshiba\Pictures\Ok-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8800" y="4953000"/>
            <a:ext cx="477838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37" name="Picture 2" descr="C:\Users\toshiba\Pictures\Ok-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9800" y="5791200"/>
            <a:ext cx="477838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38" name="Picture 2" descr="C:\Users\toshiba\Pictures\Ok-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5791200"/>
            <a:ext cx="477838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39" name="Picture 2" descr="C:\Users\toshiba\Pictures\Ok-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5791200"/>
            <a:ext cx="477838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40" name="Picture 2" descr="C:\Users\toshiba\Pictures\Ok-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37363" y="5770563"/>
            <a:ext cx="477837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41" name="Picture 2" descr="C:\Users\toshiba\Pictures\Ok-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77200" y="5791200"/>
            <a:ext cx="477838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grpSp>
        <p:nvGrpSpPr>
          <p:cNvPr id="31746" name="Group 6"/>
          <p:cNvGrpSpPr>
            <a:grpSpLocks/>
          </p:cNvGrpSpPr>
          <p:nvPr/>
        </p:nvGrpSpPr>
        <p:grpSpPr bwMode="auto">
          <a:xfrm>
            <a:off x="0" y="0"/>
            <a:ext cx="9144000" cy="1008063"/>
            <a:chOff x="0" y="0"/>
            <a:chExt cx="9144000" cy="1008000"/>
          </a:xfrm>
        </p:grpSpPr>
        <p:sp>
          <p:nvSpPr>
            <p:cNvPr id="9" name="Rectangle 7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indent="1079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3600" b="1" dirty="0">
                  <a:latin typeface="TH SarabunPSK" pitchFamily="34" charset="-34"/>
                  <a:cs typeface="TH SarabunPSK" pitchFamily="34" charset="-34"/>
                </a:rPr>
                <a:t>การลงทะเบียนเพื่อชำระเงินสงเคราะห์ทางอิเล็กทรอนิกส์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1793" name="Picture 8" descr="ORRAF LG TP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068" y="59068"/>
              <a:ext cx="900000" cy="9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1747" name="TextBox 13"/>
          <p:cNvSpPr txBox="1">
            <a:spLocks noChangeArrowheads="1"/>
          </p:cNvSpPr>
          <p:nvPr/>
        </p:nvSpPr>
        <p:spPr bwMode="auto">
          <a:xfrm>
            <a:off x="228600" y="1111250"/>
            <a:ext cx="8640763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58888" indent="-449263">
              <a:spcAft>
                <a:spcPts val="1000"/>
              </a:spcAft>
            </a:pPr>
            <a:r>
              <a:rPr lang="th-TH" sz="2800" b="1" u="sng">
                <a:latin typeface="TH SarabunPSK" pitchFamily="34" charset="-34"/>
                <a:cs typeface="TH SarabunPSK" pitchFamily="34" charset="-34"/>
              </a:rPr>
              <a:t>กรณีที่ </a:t>
            </a:r>
            <a:r>
              <a:rPr lang="en-US" sz="2800" b="1" u="sng">
                <a:latin typeface="TH SarabunPSK" pitchFamily="34" charset="-34"/>
                <a:cs typeface="TH SarabunPSK" pitchFamily="34" charset="-34"/>
              </a:rPr>
              <a:t>3</a:t>
            </a:r>
            <a:r>
              <a:rPr lang="en-US" sz="2800" b="1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>
                <a:latin typeface="TH SarabunPSK" pitchFamily="34" charset="-34"/>
                <a:cs typeface="TH SarabunPSK" pitchFamily="34" charset="-34"/>
              </a:rPr>
              <a:t>ผู้ส่งยางออกเลือกใช้บริการตัวแทนออกของให้เป็นผู้รับ</a:t>
            </a:r>
            <a:r>
              <a:rPr lang="en-US" sz="28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2800">
                <a:latin typeface="TH SarabunPSK" pitchFamily="34" charset="-34"/>
                <a:cs typeface="TH SarabunPSK" pitchFamily="34" charset="-34"/>
              </a:rPr>
              <a:t>ส่งข้อมูล และมอบอำนาจให้ตัวแทนออกของเป็นผู้ลงลายมือชื่อทางอิเล็กทรอนิกส์</a:t>
            </a:r>
          </a:p>
          <a:p>
            <a:pPr marL="1258888" indent="-449263">
              <a:spcAft>
                <a:spcPts val="1000"/>
              </a:spcAft>
            </a:pPr>
            <a:r>
              <a:rPr lang="th-TH" sz="2800">
                <a:latin typeface="TH SarabunPSK" pitchFamily="34" charset="-34"/>
                <a:cs typeface="TH SarabunPSK" pitchFamily="34" charset="-34"/>
              </a:rPr>
              <a:t>ข้อดี - ผู้ส่งยางออกไม่ต้องเสียค่าใช้จ่ายในการจัดหาและบำรุงรักษาระบบ</a:t>
            </a:r>
          </a:p>
          <a:p>
            <a:pPr marL="1258888" indent="-449263">
              <a:spcAft>
                <a:spcPts val="1000"/>
              </a:spcAft>
            </a:pPr>
            <a:r>
              <a:rPr lang="th-TH" sz="2800">
                <a:latin typeface="TH SarabunPSK" pitchFamily="34" charset="-34"/>
                <a:cs typeface="TH SarabunPSK" pitchFamily="34" charset="-34"/>
              </a:rPr>
              <a:t> 	 - ผู้ส่งยางออกไม่ต้องจัดหา </a:t>
            </a:r>
            <a:r>
              <a:rPr lang="en-US" sz="2800">
                <a:latin typeface="TH SarabunPSK" pitchFamily="34" charset="-34"/>
                <a:cs typeface="TH SarabunPSK" pitchFamily="34" charset="-34"/>
              </a:rPr>
              <a:t>CA </a:t>
            </a:r>
            <a:r>
              <a:rPr lang="th-TH" sz="2800">
                <a:latin typeface="TH SarabunPSK" pitchFamily="34" charset="-34"/>
                <a:cs typeface="TH SarabunPSK" pitchFamily="34" charset="-34"/>
              </a:rPr>
              <a:t>เอง</a:t>
            </a:r>
          </a:p>
          <a:p>
            <a:pPr marL="1258888" indent="-449263">
              <a:spcAft>
                <a:spcPts val="1000"/>
              </a:spcAft>
            </a:pPr>
            <a:r>
              <a:rPr lang="th-TH" sz="2800">
                <a:latin typeface="TH SarabunPSK" pitchFamily="34" charset="-34"/>
                <a:cs typeface="TH SarabunPSK" pitchFamily="34" charset="-34"/>
              </a:rPr>
              <a:t>ข้อเสีย - ผู้ส่งยางออกไม่สามารถตรวจสอบข้อมูลก่อนส่งข้อมูลทางอิเล็กทรอนิกส์</a:t>
            </a:r>
          </a:p>
          <a:p>
            <a:pPr marL="1258888" indent="-449263">
              <a:spcAft>
                <a:spcPts val="1800"/>
              </a:spcAft>
            </a:pPr>
            <a:endParaRPr lang="th-TH" sz="280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228600" y="3886200"/>
          <a:ext cx="8610600" cy="24717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6164"/>
                <a:gridCol w="1208506"/>
                <a:gridCol w="1208506"/>
                <a:gridCol w="1132974"/>
                <a:gridCol w="1014279"/>
                <a:gridCol w="1327200"/>
                <a:gridCol w="1132971"/>
              </a:tblGrid>
              <a:tr h="878056">
                <a:tc>
                  <a:txBody>
                    <a:bodyPr/>
                    <a:lstStyle/>
                    <a:p>
                      <a:pPr algn="ctr"/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ลงทะเบียน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THNSW</a:t>
                      </a:r>
                      <a:endParaRPr lang="th-TH" sz="240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ลงทะเบียน</a:t>
                      </a:r>
                      <a:r>
                        <a:rPr lang="th-TH" sz="24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สกย.</a:t>
                      </a:r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จัดหา </a:t>
                      </a:r>
                      <a:r>
                        <a:rPr lang="en-US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software</a:t>
                      </a:r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จัดหา</a:t>
                      </a:r>
                      <a:r>
                        <a:rPr lang="th-TH" sz="24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US" sz="24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CA</a:t>
                      </a:r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ทดสอบ</a:t>
                      </a:r>
                      <a:r>
                        <a:rPr lang="th-TH" sz="24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การรับ</a:t>
                      </a:r>
                      <a:r>
                        <a:rPr lang="en-US" sz="24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r>
                        <a:rPr lang="th-TH" sz="24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ส่ง ข้อมูล</a:t>
                      </a:r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รับ</a:t>
                      </a:r>
                      <a:r>
                        <a:rPr lang="en-US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ส่งข้อมูล</a:t>
                      </a:r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97168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ผู้ส่งยางออก</a:t>
                      </a:r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97168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ตัวแทนออกของ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1782" name="Picture 2" descr="C:\Users\toshiba\Pictures\Ok-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9800" y="4953000"/>
            <a:ext cx="477838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83" name="Picture 2" descr="C:\Users\toshiba\Pictures\Ok-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4953000"/>
            <a:ext cx="477838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84" name="Picture 2" descr="C:\Users\toshiba\Pictures\Ok-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8800" y="5791200"/>
            <a:ext cx="477838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85" name="Picture 2" descr="C:\Users\toshiba\Pictures\Ok-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9800" y="5791200"/>
            <a:ext cx="477838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86" name="Picture 2" descr="C:\Users\toshiba\Pictures\Ok-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5791200"/>
            <a:ext cx="477838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87" name="Picture 2" descr="C:\Users\toshiba\Pictures\Ok-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5791200"/>
            <a:ext cx="477838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88" name="Picture 2" descr="C:\Users\toshiba\Pictures\Ok-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37363" y="5770563"/>
            <a:ext cx="477837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89" name="Picture 2" descr="C:\Users\toshiba\Pictures\Ok-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77200" y="5791200"/>
            <a:ext cx="477838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grpSp>
        <p:nvGrpSpPr>
          <p:cNvPr id="33794" name="Group 6"/>
          <p:cNvGrpSpPr>
            <a:grpSpLocks/>
          </p:cNvGrpSpPr>
          <p:nvPr/>
        </p:nvGrpSpPr>
        <p:grpSpPr bwMode="auto">
          <a:xfrm>
            <a:off x="0" y="0"/>
            <a:ext cx="9144000" cy="1008063"/>
            <a:chOff x="0" y="0"/>
            <a:chExt cx="9144000" cy="1008000"/>
          </a:xfrm>
        </p:grpSpPr>
        <p:sp>
          <p:nvSpPr>
            <p:cNvPr id="9" name="Rectangle 7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indent="900113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3600" b="1" dirty="0">
                  <a:latin typeface="TH SarabunPSK" pitchFamily="34" charset="-34"/>
                  <a:cs typeface="TH SarabunPSK" pitchFamily="34" charset="-34"/>
                </a:rPr>
                <a:t>หลักฐานการลงทะเบียนเพื่อชำระเงินสงเคราะห์ทางอิเล็กทรอนิกส์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3799" name="Picture 8" descr="ORRAF LG TP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068" y="59068"/>
              <a:ext cx="900000" cy="9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TextBox 13"/>
          <p:cNvSpPr txBox="1"/>
          <p:nvPr/>
        </p:nvSpPr>
        <p:spPr>
          <a:xfrm>
            <a:off x="228600" y="1111250"/>
            <a:ext cx="8915400" cy="5170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258888" indent="-449263" fontAlgn="auto"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v"/>
              <a:defRPr/>
            </a:pP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ผู้ส่งยางออก</a:t>
            </a:r>
          </a:p>
          <a:p>
            <a:pPr indent="355600" fontAlgn="auto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  <a:tabLst>
                <a:tab pos="355600" algn="l"/>
                <a:tab pos="450850" algn="l"/>
              </a:tabLst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หลักฐานที่แสดงว่าเป็นผู้ได้รับอนุญาตเป็นผู้ค้ายาง ตามกฎหมายว่าด้วยการควบคุมยาง</a:t>
            </a:r>
          </a:p>
          <a:p>
            <a:pPr indent="355600" fontAlgn="auto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  <a:tabLst>
                <a:tab pos="355600" algn="l"/>
                <a:tab pos="450850" algn="l"/>
              </a:tabLst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หลักฐานที่แสดงว่าเป็นผู้ที่ได้รับอนุญาตเป็นผู้ส่งยางออกนอกราชอาณาจักร ตามกฎหมายว่าด้วยการควบคุมยาง</a:t>
            </a:r>
          </a:p>
          <a:p>
            <a:pPr indent="355600" fontAlgn="auto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  <a:tabLst>
                <a:tab pos="355600" algn="l"/>
                <a:tab pos="450850" algn="l"/>
              </a:tabLst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หนังสือรับรองการจดทะเบียนนิติบุคคล</a:t>
            </a:r>
          </a:p>
          <a:p>
            <a:pPr indent="355600" fontAlgn="auto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  <a:tabLst>
                <a:tab pos="355600" algn="l"/>
                <a:tab pos="450850" algn="l"/>
              </a:tabLst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สำเนาบัตรประจำตัวประชาชนผู้มีอำนาจกระทำการแทนนิติบุคคล</a:t>
            </a:r>
          </a:p>
          <a:p>
            <a:pPr indent="355600" fontAlgn="auto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  <a:tabLst>
                <a:tab pos="355600" algn="l"/>
                <a:tab pos="450850" algn="l"/>
              </a:tabLst>
              <a:defRPr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เลขที่บัญชีเงินฝาก ชื่อ ที่อยู่ สาขา และประเภทบัญชีธนาคารรับชำระเงินสงเคราะห์ (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Bank Statement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) ซึ่งธนาคารรับรอง หรือสำเนาสมุดบัญชีเงินฝากออมทรัพย์ธนาคารรับชำระเงินสงเคราะห์ในนามผู้ส่งยางออก (กรณีต้องการใช้บัญชีของตนเอง)</a:t>
            </a:r>
          </a:p>
          <a:p>
            <a:pPr indent="355600" fontAlgn="auto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  <a:tabLst>
                <a:tab pos="355600" algn="l"/>
                <a:tab pos="450850" algn="l"/>
              </a:tabLst>
              <a:defRPr/>
            </a:pPr>
            <a:endParaRPr lang="th-TH" sz="2800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เสมอภาค">
  <a:themeElements>
    <a:clrScheme name="เสมอภาค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เสมอภาค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สมอภาค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3113</TotalTime>
  <Words>934</Words>
  <Application>Microsoft Office PowerPoint</Application>
  <PresentationFormat>On-screen Show (4:3)</PresentationFormat>
  <Paragraphs>160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Design Template</vt:lpstr>
      </vt:variant>
      <vt:variant>
        <vt:i4>14</vt:i4>
      </vt:variant>
      <vt:variant>
        <vt:lpstr>Slide Titles</vt:lpstr>
      </vt:variant>
      <vt:variant>
        <vt:i4>13</vt:i4>
      </vt:variant>
    </vt:vector>
  </HeadingPairs>
  <TitlesOfParts>
    <vt:vector size="36" baseType="lpstr">
      <vt:lpstr>Perpetua</vt:lpstr>
      <vt:lpstr>Arial</vt:lpstr>
      <vt:lpstr>Franklin Gothic Book</vt:lpstr>
      <vt:lpstr>Wingdings 2</vt:lpstr>
      <vt:lpstr>Calibri</vt:lpstr>
      <vt:lpstr>TH SarabunPSK</vt:lpstr>
      <vt:lpstr>Cordia New</vt:lpstr>
      <vt:lpstr>EucrosiaUPC</vt:lpstr>
      <vt:lpstr>Wingdings</vt:lpstr>
      <vt:lpstr>เสมอภาค</vt:lpstr>
      <vt:lpstr>เสมอภาค</vt:lpstr>
      <vt:lpstr>เสมอภาค</vt:lpstr>
      <vt:lpstr>เสมอภาค</vt:lpstr>
      <vt:lpstr>เสมอภาค</vt:lpstr>
      <vt:lpstr>เสมอภาค</vt:lpstr>
      <vt:lpstr>เสมอภาค</vt:lpstr>
      <vt:lpstr>เสมอภาค</vt:lpstr>
      <vt:lpstr>เสมอภาค</vt:lpstr>
      <vt:lpstr>เสมอภาค</vt:lpstr>
      <vt:lpstr>เสมอภาค</vt:lpstr>
      <vt:lpstr>เสมอภาค</vt:lpstr>
      <vt:lpstr>เสมอภาค</vt:lpstr>
      <vt:lpstr>เสมอภาค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Yutthanai</dc:creator>
  <cp:lastModifiedBy>admin</cp:lastModifiedBy>
  <cp:revision>268</cp:revision>
  <dcterms:created xsi:type="dcterms:W3CDTF">2012-12-20T17:40:32Z</dcterms:created>
  <dcterms:modified xsi:type="dcterms:W3CDTF">2013-03-12T09:57:26Z</dcterms:modified>
</cp:coreProperties>
</file>