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9" r:id="rId9"/>
    <p:sldId id="270" r:id="rId10"/>
    <p:sldId id="271" r:id="rId11"/>
    <p:sldId id="261" r:id="rId12"/>
    <p:sldId id="264" r:id="rId13"/>
    <p:sldId id="265" r:id="rId14"/>
    <p:sldId id="266" r:id="rId15"/>
    <p:sldId id="268" r:id="rId16"/>
    <p:sldId id="273" r:id="rId17"/>
  </p:sldIdLst>
  <p:sldSz cx="9906000" cy="6858000" type="A4"/>
  <p:notesSz cx="6811963" cy="9942513"/>
  <p:defaultTextStyle>
    <a:defPPr>
      <a:defRPr lang="th-TH"/>
    </a:defPPr>
    <a:lvl1pPr algn="l" defTabSz="83343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15925" indent="41275" algn="l" defTabSz="83343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833438" indent="80963" algn="l" defTabSz="83343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250950" indent="120650" algn="l" defTabSz="83343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668463" indent="160338" algn="l" defTabSz="83343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6" autoAdjust="0"/>
    <p:restoredTop sz="94660"/>
  </p:normalViewPr>
  <p:slideViewPr>
    <p:cSldViewPr>
      <p:cViewPr varScale="1">
        <p:scale>
          <a:sx n="71" d="100"/>
          <a:sy n="71" d="100"/>
        </p:scale>
        <p:origin x="-300" y="-8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347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347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E3D9AD7-7C3B-4E86-9F22-C202457D9A1D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347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9213" y="9444038"/>
            <a:ext cx="2951162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347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860468B-1550-4939-B11D-8469E8B6683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347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347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F0CE55C-3487-4FE2-B8E5-F9CF1CCAEF86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714375" y="746125"/>
            <a:ext cx="538321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9887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  <a:endParaRPr lang="th-TH" noProof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347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9213" y="9444038"/>
            <a:ext cx="2951162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347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C029AD3-3FF9-4709-A958-5BA09C3D7D3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833438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5925" algn="l" defTabSz="833438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33438" algn="l" defTabSz="833438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50950" algn="l" defTabSz="833438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68463" algn="l" defTabSz="833438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86889" algn="l" defTabSz="83475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504267" algn="l" defTabSz="83475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921645" algn="l" defTabSz="83475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339023" algn="l" defTabSz="83475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17411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33438" fontAlgn="base">
              <a:spcBef>
                <a:spcPct val="0"/>
              </a:spcBef>
              <a:spcAft>
                <a:spcPct val="0"/>
              </a:spcAft>
              <a:defRPr/>
            </a:pPr>
            <a:fld id="{1966FEB3-0CB7-44AA-884C-891D1A855A86}" type="slidenum">
              <a:rPr lang="en-US">
                <a:cs typeface="Cordia New" pitchFamily="34" charset="-34"/>
              </a:rPr>
              <a:pPr defTabSz="83343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32771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33438" fontAlgn="base">
              <a:spcBef>
                <a:spcPct val="0"/>
              </a:spcBef>
              <a:spcAft>
                <a:spcPct val="0"/>
              </a:spcAft>
              <a:defRPr/>
            </a:pPr>
            <a:fld id="{01D0F58A-DD76-4169-95DC-8B51463CEB58}" type="slidenum">
              <a:rPr lang="en-US">
                <a:cs typeface="Cordia New" pitchFamily="34" charset="-34"/>
              </a:rPr>
              <a:pPr defTabSz="833438"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34819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33438" fontAlgn="base">
              <a:spcBef>
                <a:spcPct val="0"/>
              </a:spcBef>
              <a:spcAft>
                <a:spcPct val="0"/>
              </a:spcAft>
              <a:defRPr/>
            </a:pPr>
            <a:fld id="{AEB3F105-A0C7-41A5-8FC9-0CC706D9914F}" type="slidenum">
              <a:rPr lang="en-US">
                <a:cs typeface="Cordia New" pitchFamily="34" charset="-34"/>
              </a:rPr>
              <a:pPr defTabSz="833438"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ามเหลี่ยมมุมฉาก 9"/>
          <p:cNvSpPr/>
          <p:nvPr/>
        </p:nvSpPr>
        <p:spPr>
          <a:xfrm>
            <a:off x="0" y="4664075"/>
            <a:ext cx="9913938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3476" tIns="41738" rIns="83476" bIns="41738" anchor="ctr"/>
          <a:lstStyle>
            <a:extLst/>
          </a:lstStyle>
          <a:p>
            <a:pPr algn="ctr"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กลุ่ม 1"/>
          <p:cNvGrpSpPr>
            <a:grpSpLocks/>
          </p:cNvGrpSpPr>
          <p:nvPr/>
        </p:nvGrpSpPr>
        <p:grpSpPr bwMode="auto">
          <a:xfrm>
            <a:off x="-4763" y="4953000"/>
            <a:ext cx="9910763" cy="1911350"/>
            <a:chOff x="-3765" y="4832896"/>
            <a:chExt cx="9147765" cy="2032192"/>
          </a:xfrm>
        </p:grpSpPr>
        <p:sp>
          <p:nvSpPr>
            <p:cNvPr id="6" name="รูปแบบอิสระ 6"/>
            <p:cNvSpPr>
              <a:spLocks/>
            </p:cNvSpPr>
            <p:nvPr/>
          </p:nvSpPr>
          <p:spPr bwMode="auto">
            <a:xfrm>
              <a:off x="1687173" y="4832896"/>
              <a:ext cx="7456827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defTabSz="83475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รูปแบบอิสระ 7"/>
            <p:cNvSpPr>
              <a:spLocks/>
            </p:cNvSpPr>
            <p:nvPr/>
          </p:nvSpPr>
          <p:spPr bwMode="auto">
            <a:xfrm>
              <a:off x="35798" y="5135025"/>
              <a:ext cx="9108202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defTabSz="83475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defTabSz="83475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742950" y="1752604"/>
            <a:ext cx="8420100" cy="1829761"/>
          </a:xfrm>
        </p:spPr>
        <p:txBody>
          <a:bodyPr anchor="b"/>
          <a:lstStyle>
            <a:lvl1pPr algn="r">
              <a:defRPr sz="44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742950" y="3611608"/>
            <a:ext cx="8420100" cy="1199704"/>
          </a:xfrm>
        </p:spPr>
        <p:txBody>
          <a:bodyPr lIns="41738" rIns="41738"/>
          <a:lstStyle>
            <a:lvl1pPr marL="0" marR="58433" indent="0" algn="r">
              <a:buNone/>
              <a:defRPr>
                <a:solidFill>
                  <a:schemeClr val="tx2"/>
                </a:solidFill>
              </a:defRPr>
            </a:lvl1pPr>
            <a:lvl2pPr marL="417378" indent="0" algn="ctr">
              <a:buNone/>
            </a:lvl2pPr>
            <a:lvl3pPr marL="834756" indent="0" algn="ctr">
              <a:buNone/>
            </a:lvl3pPr>
            <a:lvl4pPr marL="1252134" indent="0" algn="ctr">
              <a:buNone/>
            </a:lvl4pPr>
            <a:lvl5pPr marL="1669512" indent="0" algn="ctr">
              <a:buNone/>
            </a:lvl5pPr>
            <a:lvl6pPr marL="2086889" indent="0" algn="ctr">
              <a:buNone/>
            </a:lvl6pPr>
            <a:lvl7pPr marL="2504267" indent="0" algn="ctr">
              <a:buNone/>
            </a:lvl7pPr>
            <a:lvl8pPr marL="2921645" indent="0" algn="ctr">
              <a:buNone/>
            </a:lvl8pPr>
            <a:lvl9pPr marL="3339023" indent="0" algn="ctr">
              <a:buNone/>
            </a:lvl9pPr>
            <a:extLst/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11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84174F0-8F4C-4A6B-9C6F-AB02414CC13F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12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3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9BD715A-B7AE-4397-8A3B-72CDC12C152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2" y="1481331"/>
            <a:ext cx="8915400" cy="4386071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B1852-0B6A-4562-AF32-F39A0BD66BCA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0865A-A52A-4B6C-AD95-6BF3441A90D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414349" y="274643"/>
            <a:ext cx="1925593" cy="5592761"/>
          </a:xfrm>
        </p:spPr>
        <p:txBody>
          <a:bodyPr vert="eaVert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1" y="274641"/>
            <a:ext cx="6851650" cy="5592760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D55B9-A043-41AD-973F-57029757FEFD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269AB-9D41-42EB-9DC9-C1FE413F253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>
          <a:xfrm>
            <a:off x="0" y="6400800"/>
            <a:ext cx="9906000" cy="457200"/>
          </a:xfrm>
          <a:prstGeom prst="rect">
            <a:avLst/>
          </a:prstGeom>
          <a:gradFill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83476" tIns="41738" rIns="83476" bIns="41738" anchor="ctr"/>
          <a:lstStyle/>
          <a:p>
            <a:pPr indent="985476"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Table 6"/>
          <p:cNvGraphicFramePr>
            <a:graphicFrameLocks noGrp="1"/>
          </p:cNvGraphicFramePr>
          <p:nvPr/>
        </p:nvGraphicFramePr>
        <p:xfrm>
          <a:off x="0" y="6400800"/>
          <a:ext cx="9906000" cy="460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5950"/>
                <a:gridCol w="4210050"/>
              </a:tblGrid>
              <a:tr h="460865">
                <a:tc>
                  <a:txBody>
                    <a:bodyPr/>
                    <a:lstStyle/>
                    <a:p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การประชุมสัมมนา เพื่อเผยแพร่ผลการดำเนินงาน ฯ (ครั้งที่ 1)</a:t>
                      </a:r>
                      <a:r>
                        <a:rPr lang="th-TH" sz="12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endParaRPr lang="en-US" sz="1200" b="1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วันที่ 25 ธ.ค. 2555 โรงแรมรอยัลซิตี้ กรุงเทพมหานคร</a:t>
                      </a:r>
                    </a:p>
                  </a:txBody>
                  <a:tcPr marL="99060" marR="990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คณะทำงานดำเนินการ</a:t>
                      </a:r>
                      <a:endParaRPr lang="en-US" sz="12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สำนักงานกองทุนสงเคราะห์การทำสวนยาง กระทรวงเกษตรและสหกรณ์</a:t>
                      </a:r>
                    </a:p>
                  </a:txBody>
                  <a:tcPr marL="99060" marR="990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1C081-AFCB-46D8-9D5E-9906B7E0A497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2FF6D-94FF-4CAC-A32F-0E46FED19C8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เครื่องหมายบั้ง 6"/>
          <p:cNvSpPr/>
          <p:nvPr/>
        </p:nvSpPr>
        <p:spPr>
          <a:xfrm>
            <a:off x="3940175" y="3005138"/>
            <a:ext cx="198438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3476" tIns="41738" rIns="83476" bIns="41738" anchor="ctr"/>
          <a:lstStyle>
            <a:extLst/>
          </a:lstStyle>
          <a:p>
            <a:pPr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เครื่องหมายบั้ง 7"/>
          <p:cNvSpPr/>
          <p:nvPr/>
        </p:nvSpPr>
        <p:spPr>
          <a:xfrm>
            <a:off x="3738563" y="3005138"/>
            <a:ext cx="1968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3476" tIns="41738" rIns="83476" bIns="41738" anchor="ctr"/>
          <a:lstStyle>
            <a:extLst/>
          </a:lstStyle>
          <a:p>
            <a:pPr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74" y="1059713"/>
            <a:ext cx="8420100" cy="1828800"/>
          </a:xfrm>
        </p:spPr>
        <p:txBody>
          <a:bodyPr anchor="b"/>
          <a:lstStyle>
            <a:lvl1pPr algn="r">
              <a:buNone/>
              <a:defRPr sz="44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249606" y="2931712"/>
            <a:ext cx="4953000" cy="1454888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0006A9-7153-435D-8C54-290465602CC2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7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8FA6D7-5D04-4292-8639-69B5D139482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0" y="1481330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0" y="1481330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242F79-37B7-46DB-AA78-9BBCFE20FCEC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08F4FFC-1EB4-4FA7-A3C4-063307DED6D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2" y="273051"/>
            <a:ext cx="89154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299" y="5410201"/>
            <a:ext cx="4376871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66951" anchor="ctr"/>
          <a:lstStyle>
            <a:lvl1pPr marL="0" indent="0">
              <a:buNone/>
              <a:defRPr sz="2200" b="0">
                <a:solidFill>
                  <a:schemeClr val="bg1"/>
                </a:solidFill>
              </a:defRPr>
            </a:lvl1pPr>
            <a:lvl2pPr>
              <a:buNone/>
              <a:defRPr sz="1800" b="1"/>
            </a:lvl2pPr>
            <a:lvl3pPr>
              <a:buNone/>
              <a:defRPr sz="1600" b="1"/>
            </a:lvl3pPr>
            <a:lvl4pPr>
              <a:buNone/>
              <a:defRPr sz="1500" b="1"/>
            </a:lvl4pPr>
            <a:lvl5pPr>
              <a:buNone/>
              <a:defRPr sz="15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5032114" y="5410201"/>
            <a:ext cx="4378590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66951" anchor="ctr"/>
          <a:lstStyle>
            <a:lvl1pPr marL="0" indent="0">
              <a:buNone/>
              <a:defRPr sz="2200" b="0">
                <a:solidFill>
                  <a:schemeClr val="bg1"/>
                </a:solidFill>
              </a:defRPr>
            </a:lvl1pPr>
            <a:lvl2pPr>
              <a:buNone/>
              <a:defRPr sz="1800" b="1"/>
            </a:lvl2pPr>
            <a:lvl3pPr>
              <a:buNone/>
              <a:defRPr sz="1600" b="1"/>
            </a:lvl3pPr>
            <a:lvl4pPr>
              <a:buNone/>
              <a:defRPr sz="1500" b="1"/>
            </a:lvl4pPr>
            <a:lvl5pPr>
              <a:buNone/>
              <a:defRPr sz="15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95299" y="1444297"/>
            <a:ext cx="4376871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3" y="1444297"/>
            <a:ext cx="4378590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8FDB0C-EF9A-4A95-9A9D-FE8858F394D8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4E03BF-C46B-4178-BE7C-FC88D90C0C3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FAA7E6-8BCC-44F8-AD1C-71E68C73E68C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F3AFC-E580-4FC9-9323-3C53BF47386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C3BE-BAFA-4115-A65D-ECF31FBF5838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3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1ED98-E731-4916-8B6A-00059B52EAC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90600" y="4876800"/>
            <a:ext cx="8105258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3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787902" y="5355104"/>
            <a:ext cx="4305808" cy="914400"/>
          </a:xfrm>
        </p:spPr>
        <p:txBody>
          <a:bodyPr/>
          <a:lstStyle>
            <a:lvl1pPr marL="0" indent="0" algn="r">
              <a:buNone/>
              <a:defRPr sz="1500"/>
            </a:lvl1pPr>
            <a:lvl2pPr>
              <a:buNone/>
              <a:defRPr sz="1100"/>
            </a:lvl2pPr>
            <a:lvl3pPr>
              <a:buNone/>
              <a:defRPr sz="900"/>
            </a:lvl3pPr>
            <a:lvl4pPr>
              <a:buNone/>
              <a:defRPr sz="800"/>
            </a:lvl4pPr>
            <a:lvl5pPr>
              <a:buNone/>
              <a:defRPr sz="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990600" y="274320"/>
            <a:ext cx="8103108" cy="4572000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3DECA1-197F-43AF-A2D6-5080E18C0930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DF7CCF-3F09-4041-83CD-FB81945D6A3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รูปแบบอิสระ 7"/>
          <p:cNvSpPr>
            <a:spLocks/>
          </p:cNvSpPr>
          <p:nvPr/>
        </p:nvSpPr>
        <p:spPr bwMode="auto">
          <a:xfrm>
            <a:off x="541338" y="5945188"/>
            <a:ext cx="5351462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3476" tIns="41738" rIns="83476" bIns="41738"/>
          <a:lstStyle>
            <a:extLst/>
          </a:lstStyle>
          <a:p>
            <a:pPr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รูปแบบอิสระ 8"/>
          <p:cNvSpPr>
            <a:spLocks/>
          </p:cNvSpPr>
          <p:nvPr/>
        </p:nvSpPr>
        <p:spPr bwMode="auto">
          <a:xfrm>
            <a:off x="525463" y="5938838"/>
            <a:ext cx="399891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3476" tIns="41738" rIns="83476" bIns="41738"/>
          <a:lstStyle>
            <a:extLst/>
          </a:lstStyle>
          <a:p>
            <a:pPr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สามเหลี่ยมมุมฉาก 9"/>
          <p:cNvSpPr>
            <a:spLocks/>
          </p:cNvSpPr>
          <p:nvPr/>
        </p:nvSpPr>
        <p:spPr bwMode="auto">
          <a:xfrm>
            <a:off x="-6545" y="5791254"/>
            <a:ext cx="3685840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3476" tIns="41738" rIns="83476" bIns="41738" anchor="ctr"/>
          <a:lstStyle>
            <a:extLst/>
          </a:lstStyle>
          <a:p>
            <a:pPr algn="ctr"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ตัวเชื่อมต่อตรง 10"/>
          <p:cNvCxnSpPr/>
          <p:nvPr/>
        </p:nvCxnSpPr>
        <p:spPr>
          <a:xfrm>
            <a:off x="-10007" y="5787741"/>
            <a:ext cx="3689302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เครื่องหมายบั้ง 11"/>
          <p:cNvSpPr/>
          <p:nvPr/>
        </p:nvSpPr>
        <p:spPr>
          <a:xfrm>
            <a:off x="9386888" y="4987925"/>
            <a:ext cx="1968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3476" tIns="41738" rIns="83476" bIns="41738" anchor="ctr"/>
          <a:lstStyle>
            <a:extLst/>
          </a:lstStyle>
          <a:p>
            <a:pPr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เครื่องหมายบั้ง 12"/>
          <p:cNvSpPr/>
          <p:nvPr/>
        </p:nvSpPr>
        <p:spPr>
          <a:xfrm>
            <a:off x="9183688" y="4987925"/>
            <a:ext cx="19843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3476" tIns="41738" rIns="83476" bIns="41738" anchor="ctr"/>
          <a:lstStyle>
            <a:extLst/>
          </a:lstStyle>
          <a:p>
            <a:pPr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236335" y="5443403"/>
            <a:ext cx="7759700" cy="648232"/>
          </a:xfrm>
          <a:noFill/>
        </p:spPr>
        <p:txBody>
          <a:bodyPr tIns="0"/>
          <a:lstStyle>
            <a:lvl1pPr marL="0" marR="16695" indent="0" algn="r">
              <a:buNone/>
              <a:defRPr sz="13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47652" y="189968"/>
            <a:ext cx="94107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900"/>
            </a:lvl1pPr>
            <a:extLst/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7650" y="4865123"/>
            <a:ext cx="8748385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27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3D2D8B5-9870-4D58-A6F4-62D15266A199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12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3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8052217-29D8-4E74-9240-B937D7D324E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541338" y="5945188"/>
            <a:ext cx="5351462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3476" tIns="41738" rIns="83476" bIns="41738"/>
          <a:lstStyle>
            <a:extLst/>
          </a:lstStyle>
          <a:p>
            <a:pPr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525463" y="5938838"/>
            <a:ext cx="399891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3476" tIns="41738" rIns="83476" bIns="41738"/>
          <a:lstStyle>
            <a:extLst/>
          </a:lstStyle>
          <a:p>
            <a:pPr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545" y="5791254"/>
            <a:ext cx="3685840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83476" tIns="41738" rIns="83476" bIns="41738" anchor="ctr"/>
          <a:lstStyle>
            <a:extLst/>
          </a:lstStyle>
          <a:p>
            <a:pPr algn="ctr"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10007" y="5787741"/>
            <a:ext cx="3689302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83476" tIns="41738" rIns="83476" bIns="41738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33" name="ตัวยึดข้อความ 29"/>
          <p:cNvSpPr>
            <a:spLocks noGrp="1"/>
          </p:cNvSpPr>
          <p:nvPr>
            <p:ph type="body" idx="1"/>
          </p:nvPr>
        </p:nvSpPr>
        <p:spPr bwMode="auto">
          <a:xfrm>
            <a:off x="495300" y="1481138"/>
            <a:ext cx="8915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3476" tIns="41738" rIns="83476" bIns="417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7288213" y="6408738"/>
            <a:ext cx="2079625" cy="365125"/>
          </a:xfrm>
          <a:prstGeom prst="rect">
            <a:avLst/>
          </a:prstGeom>
        </p:spPr>
        <p:txBody>
          <a:bodyPr vert="horz" lIns="83476" tIns="41738" rIns="83476" bIns="41738" anchor="b"/>
          <a:lstStyle>
            <a:lvl1pPr algn="l" defTabSz="834756" eaLnBrk="1" fontAlgn="auto" latinLnBrk="0" hangingPunct="1">
              <a:spcBef>
                <a:spcPts val="0"/>
              </a:spcBef>
              <a:spcAft>
                <a:spcPts val="0"/>
              </a:spcAft>
              <a:defRPr kumimoji="0" sz="9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A80F1E6-CCF4-48C8-A6EB-A6C0EC10855E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745038" y="6408738"/>
            <a:ext cx="2546350" cy="365125"/>
          </a:xfrm>
          <a:prstGeom prst="rect">
            <a:avLst/>
          </a:prstGeom>
        </p:spPr>
        <p:txBody>
          <a:bodyPr vert="horz" lIns="83476" tIns="41738" rIns="83476" bIns="41738" anchor="b"/>
          <a:lstStyle>
            <a:lvl1pPr algn="r" defTabSz="834756" eaLnBrk="1" fontAlgn="auto" latinLnBrk="0" hangingPunct="1">
              <a:spcBef>
                <a:spcPts val="0"/>
              </a:spcBef>
              <a:spcAft>
                <a:spcPts val="0"/>
              </a:spcAft>
              <a:defRPr kumimoji="0" sz="9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9367838" y="6408738"/>
            <a:ext cx="396875" cy="365125"/>
          </a:xfrm>
          <a:prstGeom prst="rect">
            <a:avLst/>
          </a:prstGeom>
        </p:spPr>
        <p:txBody>
          <a:bodyPr vert="horz" lIns="83476" tIns="41738" rIns="83476" bIns="41738" anchor="b"/>
          <a:lstStyle>
            <a:lvl1pPr algn="r" defTabSz="834756" eaLnBrk="1" fontAlgn="auto" latinLnBrk="0" hangingPunct="1">
              <a:spcBef>
                <a:spcPts val="0"/>
              </a:spcBef>
              <a:spcAft>
                <a:spcPts val="0"/>
              </a:spcAft>
              <a:defRPr kumimoji="0" sz="9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2438B3A-3E86-4041-96F3-C960F1C890F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1" r:id="rId2"/>
    <p:sldLayoutId id="2147483986" r:id="rId3"/>
    <p:sldLayoutId id="2147483987" r:id="rId4"/>
    <p:sldLayoutId id="2147483988" r:id="rId5"/>
    <p:sldLayoutId id="2147483989" r:id="rId6"/>
    <p:sldLayoutId id="2147483982" r:id="rId7"/>
    <p:sldLayoutId id="2147483990" r:id="rId8"/>
    <p:sldLayoutId id="2147483991" r:id="rId9"/>
    <p:sldLayoutId id="2147483983" r:id="rId10"/>
    <p:sldLayoutId id="2147483984" r:id="rId11"/>
    <p:sldLayoutId id="214748399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7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37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37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37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37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9pPr>
      <a:extLst/>
    </p:titleStyle>
    <p:bodyStyle>
      <a:lvl1pPr marL="333375" indent="-233363" algn="l" rtl="0" eaLnBrk="0" fontAlgn="base" hangingPunct="0">
        <a:spcBef>
          <a:spcPts val="363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66738" indent="-207963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784225" indent="-207963" algn="l" rtl="0" eaLnBrk="0" fontAlgn="base" hangingPunct="0">
        <a:spcBef>
          <a:spcPts val="325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042988" indent="-207963" algn="l" rtl="0" eaLnBrk="0" fontAlgn="base" hangingPunct="0">
        <a:spcBef>
          <a:spcPts val="325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250950" indent="-207963" algn="l" rtl="0" eaLnBrk="0" fontAlgn="base" hangingPunct="0">
        <a:spcBef>
          <a:spcPts val="325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60823" indent="-208689" algn="l" rtl="0" eaLnBrk="1" latinLnBrk="0" hangingPunct="1">
        <a:spcBef>
          <a:spcPts val="32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69512" indent="-208689" algn="l" rtl="0" eaLnBrk="1" latinLnBrk="0" hangingPunct="1">
        <a:spcBef>
          <a:spcPts val="320"/>
        </a:spcBef>
        <a:buClr>
          <a:schemeClr val="accent3"/>
        </a:buClr>
        <a:buFont typeface="Wingdings 2"/>
        <a:buChar char="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878200" indent="-208689" algn="l" rtl="0" eaLnBrk="1" latinLnBrk="0" hangingPunct="1">
        <a:spcBef>
          <a:spcPts val="320"/>
        </a:spcBef>
        <a:buClr>
          <a:schemeClr val="accent3"/>
        </a:buClr>
        <a:buFont typeface="Wingdings 2"/>
        <a:buChar char="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086889" indent="-208689" algn="l" rtl="0" eaLnBrk="1" latinLnBrk="0" hangingPunct="1">
        <a:spcBef>
          <a:spcPts val="320"/>
        </a:spcBef>
        <a:buClr>
          <a:schemeClr val="accent3"/>
        </a:buClr>
        <a:buFont typeface="Wingdings 2"/>
        <a:buChar char="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173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3475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25213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6695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0868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50426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92164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33902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130577" y="0"/>
            <a:ext cx="7956884" cy="76470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9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37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37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9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16386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หน้าแรกของระบบ  </a:t>
            </a:r>
            <a:r>
              <a:rPr lang="en-US" sz="2200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e-Cess</a:t>
            </a:r>
            <a:endParaRPr lang="th-TH" sz="2200" i="1" smtClean="0">
              <a:solidFill>
                <a:srgbClr val="FF0000"/>
              </a:solidFill>
              <a:latin typeface="Cordia New" pitchFamily="34" charset="-34"/>
            </a:endParaRPr>
          </a:p>
        </p:txBody>
      </p:sp>
      <p:pic>
        <p:nvPicPr>
          <p:cNvPr id="16387" name="รูปภาพ 3" descr="ecess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925" y="1133475"/>
            <a:ext cx="9385300" cy="536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7" y="142854"/>
            <a:ext cx="6685281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6626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     ส่วนข้อมูลตอบกลับผู้ประกอบการ</a:t>
            </a: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/>
          <a:srcRect l="937" t="19749" r="1688" b="9000"/>
          <a:stretch>
            <a:fillRect/>
          </a:stretch>
        </p:blipFill>
        <p:spPr bwMode="auto">
          <a:xfrm>
            <a:off x="233363" y="1036638"/>
            <a:ext cx="95154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7" y="142854"/>
            <a:ext cx="6997315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7650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     ส่วนรายละเอียดข้อมูลคำขอฯ   </a:t>
            </a:r>
          </a:p>
          <a:p>
            <a:pPr marR="0" eaLnBrk="1" hangingPunct="1"/>
            <a:endParaRPr lang="th-TH" smtClean="0"/>
          </a:p>
        </p:txBody>
      </p:sp>
      <p:pic>
        <p:nvPicPr>
          <p:cNvPr id="27651" name="รูปภาพ 4" descr="ecess05-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968375"/>
            <a:ext cx="9520238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6" y="142854"/>
            <a:ext cx="6919307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8674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</a:t>
            </a:r>
          </a:p>
          <a:p>
            <a:pPr marR="0" algn="l" eaLnBrk="1" hangingPunct="1"/>
            <a:r>
              <a:rPr lang="th-TH" sz="2200" i="1" smtClean="0">
                <a:solidFill>
                  <a:srgbClr val="0D0D0D"/>
                </a:solidFill>
                <a:latin typeface="Cordia New" pitchFamily="34" charset="-34"/>
              </a:rPr>
              <a:t>           </a:t>
            </a:r>
            <a:r>
              <a:rPr lang="th-TH" sz="1800" i="1" smtClean="0">
                <a:solidFill>
                  <a:srgbClr val="0D0D0D"/>
                </a:solidFill>
                <a:latin typeface="Cordia New" pitchFamily="34" charset="-34"/>
              </a:rPr>
              <a:t>คำขอฯกรณีที่เป็นยางผสมสารเคมี   ต้องรออนุมัติจากเจ้าหน้าที่ของสกย.</a:t>
            </a:r>
            <a:endParaRPr lang="th-TH" sz="2200" i="1" smtClean="0">
              <a:solidFill>
                <a:srgbClr val="0D0D0D"/>
              </a:solidFill>
              <a:latin typeface="Cordia New" pitchFamily="34" charset="-34"/>
            </a:endParaRPr>
          </a:p>
          <a:p>
            <a:pPr marR="0" algn="l" eaLnBrk="1" hangingPunct="1"/>
            <a:endParaRPr lang="th-TH" sz="2200" i="1" smtClean="0">
              <a:solidFill>
                <a:srgbClr val="FF0000"/>
              </a:solidFill>
              <a:latin typeface="Cordia New" pitchFamily="34" charset="-34"/>
            </a:endParaRPr>
          </a:p>
          <a:p>
            <a:pPr marR="0" eaLnBrk="1" hangingPunct="1"/>
            <a:endParaRPr lang="th-TH" smtClean="0"/>
          </a:p>
        </p:txBody>
      </p:sp>
      <p:pic>
        <p:nvPicPr>
          <p:cNvPr id="28675" name="รูปภาพ 5" descr="ecess0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1452563"/>
            <a:ext cx="9474200" cy="469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7" y="142854"/>
            <a:ext cx="7075324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9698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     ข้อมูลตอบกลับผู้ประกอบการ  </a:t>
            </a:r>
          </a:p>
          <a:p>
            <a:pPr marR="0" algn="l" eaLnBrk="1" hangingPunct="1"/>
            <a:r>
              <a:rPr lang="th-TH" sz="2200" smtClean="0">
                <a:solidFill>
                  <a:srgbClr val="FF0000"/>
                </a:solidFill>
                <a:latin typeface="Cordia New" pitchFamily="34" charset="-34"/>
              </a:rPr>
              <a:t>  </a:t>
            </a:r>
            <a:r>
              <a:rPr lang="th-TH" sz="1800" smtClean="0">
                <a:solidFill>
                  <a:srgbClr val="FF0000"/>
                </a:solidFill>
                <a:latin typeface="Cordia New" pitchFamily="34" charset="-34"/>
              </a:rPr>
              <a:t>                    </a:t>
            </a:r>
            <a:r>
              <a:rPr lang="th-TH" sz="1800" smtClean="0">
                <a:solidFill>
                  <a:srgbClr val="78310B"/>
                </a:solidFill>
                <a:latin typeface="Cordia New" pitchFamily="34" charset="-34"/>
              </a:rPr>
              <a:t>เจ้าหน้าที่ สกย. พิจารณาปฏิเสธคำขอฯ  เนื่องจาก</a:t>
            </a:r>
            <a:r>
              <a:rPr lang="en-US" sz="1800" smtClean="0">
                <a:solidFill>
                  <a:srgbClr val="78310B"/>
                </a:solidFill>
                <a:latin typeface="Cordia New" pitchFamily="34" charset="-34"/>
                <a:cs typeface="Cordia New" pitchFamily="34" charset="-34"/>
              </a:rPr>
              <a:t>  INVALID  RRIT  LICENSE  </a:t>
            </a:r>
            <a:r>
              <a:rPr lang="th-TH" sz="1800" smtClean="0">
                <a:solidFill>
                  <a:srgbClr val="78310B"/>
                </a:solidFill>
                <a:latin typeface="Cordia New" pitchFamily="34" charset="-34"/>
              </a:rPr>
              <a:t>เลขที่ใบรับรองของ      สถาบันวิจัยยางไม่ถูกต้อง</a:t>
            </a:r>
          </a:p>
        </p:txBody>
      </p:sp>
      <p:pic>
        <p:nvPicPr>
          <p:cNvPr id="29699" name="รูปภาพ 4" descr="ecess0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1785938"/>
            <a:ext cx="9596438" cy="477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7" y="142854"/>
            <a:ext cx="7075324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30722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     ส่วนรายละเอียดข้อมูลคำขอฯ  กรณีเป็นยางผสมสารเคมี  ซึ่งต้องมีข้อมูลใบรับรองจากสถาบันวิจัยยาง     </a:t>
            </a:r>
          </a:p>
          <a:p>
            <a:pPr marR="0" eaLnBrk="1" hangingPunct="1"/>
            <a:endParaRPr lang="th-TH" smtClean="0"/>
          </a:p>
        </p:txBody>
      </p:sp>
      <p:pic>
        <p:nvPicPr>
          <p:cNvPr id="30723" name="รูปภาพ 5" descr="ecess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988" y="1411288"/>
            <a:ext cx="95980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476" tIns="41738" rIns="83476" bIns="41738" anchor="ctr"/>
          <a:lstStyle/>
          <a:p>
            <a:pPr algn="ctr"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" y="1371600"/>
            <a:ext cx="9448800" cy="4343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1016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19" name="Rectangle 6"/>
          <p:cNvSpPr/>
          <p:nvPr/>
        </p:nvSpPr>
        <p:spPr>
          <a:xfrm>
            <a:off x="0" y="0"/>
            <a:ext cx="9906000" cy="100806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83476" tIns="41738" rIns="83476" bIns="41738" anchor="ctr"/>
          <a:lstStyle/>
          <a:p>
            <a:pPr indent="985476" defTabSz="83475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300" b="1" dirty="0">
                <a:latin typeface="TH SarabunPSK" pitchFamily="34" charset="-34"/>
                <a:cs typeface="TH SarabunPSK" pitchFamily="34" charset="-34"/>
              </a:rPr>
              <a:t>ตัวอย่างสำเนาใบรับเงินสงเคราะห์ทางอิเล็กทรอนิกส์</a:t>
            </a:r>
            <a:endParaRPr lang="en-US" sz="33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476" tIns="41738" rIns="83476" bIns="41738" anchor="ctr"/>
          <a:lstStyle/>
          <a:p>
            <a:pPr algn="ctr" defTabSz="834756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33794" name="Group 6"/>
          <p:cNvGrpSpPr>
            <a:grpSpLocks/>
          </p:cNvGrpSpPr>
          <p:nvPr/>
        </p:nvGrpSpPr>
        <p:grpSpPr bwMode="auto">
          <a:xfrm>
            <a:off x="0" y="0"/>
            <a:ext cx="9906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985476" defTabSz="83475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300" b="1" dirty="0">
                  <a:latin typeface="TH SarabunPSK" pitchFamily="34" charset="-34"/>
                  <a:cs typeface="TH SarabunPSK" pitchFamily="34" charset="-34"/>
                </a:rPr>
                <a:t>       สำนักงานกองทุนสงเคราะห์การทำสวนยาง</a:t>
              </a:r>
              <a:endParaRPr lang="en-US" sz="33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3797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795" name="TextBox 12"/>
          <p:cNvSpPr txBox="1">
            <a:spLocks noChangeArrowheads="1"/>
          </p:cNvSpPr>
          <p:nvPr/>
        </p:nvSpPr>
        <p:spPr bwMode="auto">
          <a:xfrm>
            <a:off x="0" y="1125538"/>
            <a:ext cx="9359900" cy="490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476" tIns="41738" rIns="83476" bIns="41738">
            <a:spAutoFit/>
          </a:bodyPr>
          <a:lstStyle/>
          <a:p>
            <a:pPr marL="1147763" indent="-409575" algn="ctr">
              <a:spcAft>
                <a:spcPts val="1638"/>
              </a:spcAft>
            </a:pPr>
            <a:r>
              <a:rPr lang="th-TH" sz="88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ขอขอบคุณ</a:t>
            </a:r>
          </a:p>
          <a:p>
            <a:pPr marL="1147763" indent="-409575">
              <a:spcAft>
                <a:spcPts val="1638"/>
              </a:spcAft>
            </a:pPr>
            <a:r>
              <a:rPr lang="th-TH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สอบถามข้อมูลเพิ่มเติม  </a:t>
            </a:r>
            <a:r>
              <a:rPr lang="en-US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ecess@rubber.mail.go.th</a:t>
            </a:r>
            <a:endParaRPr lang="th-TH" sz="3200" b="1">
              <a:solidFill>
                <a:srgbClr val="227A8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147763" indent="-409575">
              <a:spcAft>
                <a:spcPts val="1638"/>
              </a:spcAft>
              <a:buFontTx/>
              <a:buChar char="-"/>
            </a:pPr>
            <a:r>
              <a:rPr lang="th-TH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สุนิสา มุ่งหมาย 		โทร </a:t>
            </a:r>
            <a:r>
              <a:rPr lang="en-US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02-433-2222</a:t>
            </a:r>
            <a:r>
              <a:rPr lang="th-TH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 ต่อ </a:t>
            </a:r>
            <a:r>
              <a:rPr lang="en-US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319</a:t>
            </a:r>
            <a:endParaRPr lang="th-TH" sz="3200" b="1">
              <a:solidFill>
                <a:srgbClr val="227A8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147763" indent="-409575">
              <a:spcAft>
                <a:spcPts val="1638"/>
              </a:spcAft>
              <a:buFontTx/>
              <a:buChar char="-"/>
            </a:pPr>
            <a:r>
              <a:rPr lang="th-TH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เพ็ญทิพย์ ศุภธีรเวทย์ 	โทร </a:t>
            </a:r>
            <a:r>
              <a:rPr lang="en-US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02-433-2222</a:t>
            </a:r>
            <a:r>
              <a:rPr lang="th-TH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 ต่อ </a:t>
            </a:r>
            <a:r>
              <a:rPr lang="en-US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152</a:t>
            </a:r>
            <a:endParaRPr lang="th-TH" sz="3200" b="1">
              <a:solidFill>
                <a:srgbClr val="227A8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147763" indent="-409575">
              <a:spcAft>
                <a:spcPts val="1638"/>
              </a:spcAft>
              <a:buFontTx/>
              <a:buChar char="-"/>
            </a:pPr>
            <a:r>
              <a:rPr lang="th-TH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สัญญลักษณ์ ผูกมี		โทร </a:t>
            </a:r>
            <a:r>
              <a:rPr lang="en-US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02-433-2222</a:t>
            </a:r>
            <a:r>
              <a:rPr lang="th-TH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 ต่อ </a:t>
            </a:r>
            <a:r>
              <a:rPr lang="en-US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153</a:t>
            </a:r>
            <a:endParaRPr lang="th-TH" sz="3200" b="1">
              <a:solidFill>
                <a:srgbClr val="227A8F"/>
              </a:solidFill>
              <a:latin typeface="TH SarabunPSK" pitchFamily="34" charset="-34"/>
              <a:cs typeface="TH SarabunPSK" pitchFamily="34" charset="-34"/>
            </a:endParaRPr>
          </a:p>
          <a:p>
            <a:pPr marL="1147763" indent="-409575">
              <a:spcAft>
                <a:spcPts val="1638"/>
              </a:spcAft>
              <a:buFontTx/>
              <a:buChar char="-"/>
            </a:pPr>
            <a:r>
              <a:rPr lang="th-TH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สุภัชชา เหมหิรัญพงศ์	โทร </a:t>
            </a:r>
            <a:r>
              <a:rPr lang="en-US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02-433-2222</a:t>
            </a:r>
            <a:r>
              <a:rPr lang="th-TH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 ต่อ </a:t>
            </a:r>
            <a:r>
              <a:rPr lang="en-US" sz="3200" b="1">
                <a:solidFill>
                  <a:srgbClr val="227A8F"/>
                </a:solidFill>
                <a:latin typeface="TH SarabunPSK" pitchFamily="34" charset="-34"/>
                <a:cs typeface="TH SarabunPSK" pitchFamily="34" charset="-34"/>
              </a:rPr>
              <a:t>152</a:t>
            </a:r>
            <a:endParaRPr lang="th-TH" sz="3200" b="1">
              <a:solidFill>
                <a:srgbClr val="227A8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7" y="142854"/>
            <a:ext cx="6685281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18434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ข้อมูลผู้ประกอบการ</a:t>
            </a:r>
          </a:p>
        </p:txBody>
      </p:sp>
      <p:pic>
        <p:nvPicPr>
          <p:cNvPr id="18435" name="รูปภาพ 4" descr="ecess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000125"/>
            <a:ext cx="9402763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910664" y="188641"/>
            <a:ext cx="6786754" cy="43204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19458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ข้อมูลผู้ประกอบการ  ในส่วนข้อมูลจาก</a:t>
            </a:r>
            <a:r>
              <a:rPr lang="en-US" sz="2200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THNSW</a:t>
            </a:r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 </a:t>
            </a:r>
          </a:p>
          <a:p>
            <a:pPr marR="0" algn="l" eaLnBrk="1" hangingPunct="1"/>
            <a:endParaRPr lang="th-TH" smtClean="0"/>
          </a:p>
        </p:txBody>
      </p:sp>
      <p:pic>
        <p:nvPicPr>
          <p:cNvPr id="19459" name="รูปภาพ 4" descr="ecess0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1047750"/>
            <a:ext cx="9475788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08584" y="188642"/>
            <a:ext cx="7309350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0482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ข้อมูลผู้ประกอบการ  รายละเอียดในส่วนข้อมูลจาก</a:t>
            </a:r>
            <a:r>
              <a:rPr lang="en-US" sz="2200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THNSW</a:t>
            </a:r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 </a:t>
            </a:r>
          </a:p>
        </p:txBody>
      </p:sp>
      <p:pic>
        <p:nvPicPr>
          <p:cNvPr id="20483" name="รูปภาพ 4" descr="ecess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1214438"/>
            <a:ext cx="9440863" cy="420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7" y="142854"/>
            <a:ext cx="7075324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1506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    </a:t>
            </a:r>
          </a:p>
          <a:p>
            <a:pPr marR="0" eaLnBrk="1" hangingPunct="1"/>
            <a:endParaRPr lang="th-TH" smtClean="0"/>
          </a:p>
        </p:txBody>
      </p:sp>
      <p:pic>
        <p:nvPicPr>
          <p:cNvPr id="21507" name="รูปภาพ 4" descr="ecess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054100"/>
            <a:ext cx="9310687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6" y="142854"/>
            <a:ext cx="6919307" cy="47783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2530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</a:t>
            </a:r>
          </a:p>
          <a:p>
            <a:pPr marR="0" algn="l" eaLnBrk="1" hangingPunct="1"/>
            <a:r>
              <a:rPr lang="th-TH" sz="2200" i="1" smtClean="0">
                <a:solidFill>
                  <a:srgbClr val="78310B"/>
                </a:solidFill>
                <a:latin typeface="Cordia New" pitchFamily="34" charset="-34"/>
              </a:rPr>
              <a:t>           </a:t>
            </a:r>
            <a:r>
              <a:rPr lang="th-TH" sz="1800" i="1" smtClean="0">
                <a:solidFill>
                  <a:srgbClr val="0D0D0D"/>
                </a:solidFill>
                <a:latin typeface="Cordia New" pitchFamily="34" charset="-34"/>
              </a:rPr>
              <a:t>จากข้อมูลตัวอย่าง  ระยะเวลาจากที่ผู้ประกอบการยื่นคำขอฯ จนกระทั่งได้รับเลขที่ใบรับเงินสงเคราะห์    </a:t>
            </a:r>
          </a:p>
          <a:p>
            <a:pPr marR="0" algn="l" eaLnBrk="1" hangingPunct="1"/>
            <a:r>
              <a:rPr lang="th-TH" sz="1800" i="1" smtClean="0">
                <a:solidFill>
                  <a:srgbClr val="0D0D0D"/>
                </a:solidFill>
                <a:latin typeface="Cordia New" pitchFamily="34" charset="-34"/>
              </a:rPr>
              <a:t>             ใช้เวลาทั้งสิ้น  1</a:t>
            </a:r>
            <a:r>
              <a:rPr lang="en-US" sz="1800" i="1" smtClean="0">
                <a:solidFill>
                  <a:srgbClr val="0D0D0D"/>
                </a:solidFill>
                <a:latin typeface="Cordia New" pitchFamily="34" charset="-34"/>
                <a:cs typeface="Cordia New" pitchFamily="34" charset="-34"/>
              </a:rPr>
              <a:t>:29</a:t>
            </a:r>
            <a:r>
              <a:rPr lang="th-TH" sz="1800" i="1" smtClean="0">
                <a:solidFill>
                  <a:srgbClr val="0D0D0D"/>
                </a:solidFill>
                <a:latin typeface="Cordia New" pitchFamily="34" charset="-34"/>
              </a:rPr>
              <a:t> วินาที  จาก 15</a:t>
            </a:r>
            <a:r>
              <a:rPr lang="en-US" sz="1800" i="1" smtClean="0">
                <a:solidFill>
                  <a:srgbClr val="0D0D0D"/>
                </a:solidFill>
                <a:latin typeface="Cordia New" pitchFamily="34" charset="-34"/>
                <a:cs typeface="Cordia New" pitchFamily="34" charset="-34"/>
              </a:rPr>
              <a:t>:00:06  </a:t>
            </a:r>
            <a:r>
              <a:rPr lang="th-TH" sz="1800" i="1" smtClean="0">
                <a:solidFill>
                  <a:srgbClr val="0D0D0D"/>
                </a:solidFill>
                <a:latin typeface="Cordia New" pitchFamily="34" charset="-34"/>
              </a:rPr>
              <a:t>ถึง  </a:t>
            </a:r>
            <a:r>
              <a:rPr lang="en-US" sz="1800" i="1" smtClean="0">
                <a:solidFill>
                  <a:srgbClr val="0D0D0D"/>
                </a:solidFill>
                <a:latin typeface="Cordia New" pitchFamily="34" charset="-34"/>
                <a:cs typeface="Cordia New" pitchFamily="34" charset="-34"/>
              </a:rPr>
              <a:t>15:01:35</a:t>
            </a:r>
            <a:r>
              <a:rPr lang="th-TH" sz="1800" i="1" smtClean="0">
                <a:solidFill>
                  <a:srgbClr val="0D0D0D"/>
                </a:solidFill>
                <a:latin typeface="Cordia New" pitchFamily="34" charset="-34"/>
              </a:rPr>
              <a:t>   </a:t>
            </a:r>
          </a:p>
          <a:p>
            <a:pPr marR="0" algn="l" eaLnBrk="1" hangingPunct="1"/>
            <a:endParaRPr lang="th-TH" sz="1800" i="1" smtClean="0">
              <a:solidFill>
                <a:srgbClr val="FF0000"/>
              </a:solidFill>
              <a:latin typeface="Cordia New" pitchFamily="34" charset="-34"/>
            </a:endParaRPr>
          </a:p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                        </a:t>
            </a:r>
          </a:p>
          <a:p>
            <a:pPr marR="0" algn="l" eaLnBrk="1" hangingPunct="1"/>
            <a:endParaRPr lang="th-TH" sz="2200" i="1" smtClean="0">
              <a:solidFill>
                <a:srgbClr val="FF0000"/>
              </a:solidFill>
              <a:latin typeface="Cordia New" pitchFamily="34" charset="-34"/>
            </a:endParaRPr>
          </a:p>
          <a:p>
            <a:pPr marR="0" algn="l" eaLnBrk="1" hangingPunct="1"/>
            <a:endParaRPr lang="th-TH" sz="2200" i="1" smtClean="0">
              <a:solidFill>
                <a:srgbClr val="FF0000"/>
              </a:solidFill>
              <a:latin typeface="Cordia New" pitchFamily="34" charset="-34"/>
            </a:endParaRPr>
          </a:p>
          <a:p>
            <a:pPr marR="0" algn="l" eaLnBrk="1" hangingPunct="1"/>
            <a:endParaRPr lang="th-TH" sz="2200" i="1" smtClean="0">
              <a:solidFill>
                <a:srgbClr val="FF0000"/>
              </a:solidFill>
              <a:latin typeface="Cordia New" pitchFamily="34" charset="-34"/>
            </a:endParaRPr>
          </a:p>
          <a:p>
            <a:pPr marR="0" eaLnBrk="1" hangingPunct="1"/>
            <a:endParaRPr lang="th-TH" smtClean="0"/>
          </a:p>
        </p:txBody>
      </p:sp>
      <p:pic>
        <p:nvPicPr>
          <p:cNvPr id="22531" name="รูปภาพ 5" descr="ecess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785938"/>
            <a:ext cx="9009063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7" y="142854"/>
            <a:ext cx="6685281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3554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     ส่วนข้อมูลตอบกลับผู้ประกอบการ</a:t>
            </a:r>
          </a:p>
        </p:txBody>
      </p:sp>
      <p:pic>
        <p:nvPicPr>
          <p:cNvPr id="23555" name="รูปภาพ 5" descr="ecess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1214438"/>
            <a:ext cx="9596438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7" y="142854"/>
            <a:ext cx="6685281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4578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     ส่วนข้อมูลตอบกลับผู้ประกอบการ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 l="1500" t="20500" r="1875" b="9125"/>
          <a:stretch>
            <a:fillRect/>
          </a:stretch>
        </p:blipFill>
        <p:spPr bwMode="auto">
          <a:xfrm>
            <a:off x="157163" y="882650"/>
            <a:ext cx="9593262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12137" y="142854"/>
            <a:ext cx="6685281" cy="40582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</a:rPr>
              <a:t>ระบบรับชำระเงินสงเคราะห์ทางอิเล็กทรอนิกส์ </a:t>
            </a:r>
            <a:r>
              <a:rPr lang="en-US" sz="2600" i="1" dirty="0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e-</a:t>
            </a:r>
            <a:r>
              <a:rPr lang="en-US" sz="2600" i="1" dirty="0" err="1" smtClean="0">
                <a:solidFill>
                  <a:schemeClr val="accent3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Cess</a:t>
            </a:r>
            <a:endParaRPr lang="th-TH" sz="2600" i="1" dirty="0">
              <a:solidFill>
                <a:schemeClr val="accent3">
                  <a:lumMod val="50000"/>
                </a:schemeClr>
              </a:solidFill>
              <a:latin typeface="Cordia New" pitchFamily="34" charset="-34"/>
            </a:endParaRPr>
          </a:p>
        </p:txBody>
      </p:sp>
      <p:sp>
        <p:nvSpPr>
          <p:cNvPr id="25602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1775" y="500063"/>
            <a:ext cx="9442450" cy="6215062"/>
          </a:xfrm>
        </p:spPr>
        <p:txBody>
          <a:bodyPr/>
          <a:lstStyle/>
          <a:p>
            <a:pPr marR="0" algn="l" eaLnBrk="1" hangingPunct="1"/>
            <a:r>
              <a:rPr lang="th-TH" sz="2200" i="1" smtClean="0">
                <a:solidFill>
                  <a:srgbClr val="FF0000"/>
                </a:solidFill>
                <a:latin typeface="Cordia New" pitchFamily="34" charset="-34"/>
              </a:rPr>
              <a:t>ติดตามสถานะ การยื่นคำขอฯ     ส่วนข้อมูลตอบกลับผู้ประกอบการ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/>
          <a:srcRect l="1500" t="20625" r="1125" b="9125"/>
          <a:stretch>
            <a:fillRect/>
          </a:stretch>
        </p:blipFill>
        <p:spPr bwMode="auto">
          <a:xfrm>
            <a:off x="80963" y="1076325"/>
            <a:ext cx="9725025" cy="485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รวมกลุ่ม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รวมกลุ่ม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รวมกลุ่ม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รวมกลุ่ม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734</TotalTime>
  <Words>255</Words>
  <Application>Microsoft Office PowerPoint</Application>
  <PresentationFormat>A4 Paper (210x297 mm)</PresentationFormat>
  <Paragraphs>33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Design Template</vt:lpstr>
      </vt:variant>
      <vt:variant>
        <vt:i4>9</vt:i4>
      </vt:variant>
      <vt:variant>
        <vt:lpstr>Slide Titles</vt:lpstr>
      </vt:variant>
      <vt:variant>
        <vt:i4>16</vt:i4>
      </vt:variant>
    </vt:vector>
  </HeadingPairs>
  <TitlesOfParts>
    <vt:vector size="33" baseType="lpstr">
      <vt:lpstr>Arial</vt:lpstr>
      <vt:lpstr>Lucida Sans Unicode</vt:lpstr>
      <vt:lpstr>Cordia New</vt:lpstr>
      <vt:lpstr>Wingdings 3</vt:lpstr>
      <vt:lpstr>Verdana</vt:lpstr>
      <vt:lpstr>Wingdings 2</vt:lpstr>
      <vt:lpstr>Calibri</vt:lpstr>
      <vt:lpstr>TH SarabunPSK</vt:lpstr>
      <vt:lpstr>รวมกลุ่ม</vt:lpstr>
      <vt:lpstr>รวมกลุ่ม</vt:lpstr>
      <vt:lpstr>รวมกลุ่ม</vt:lpstr>
      <vt:lpstr>รวมกลุ่ม</vt:lpstr>
      <vt:lpstr>รวมกลุ่ม</vt:lpstr>
      <vt:lpstr>รวมกลุ่ม</vt:lpstr>
      <vt:lpstr>รวมกลุ่ม</vt:lpstr>
      <vt:lpstr>รวมกลุ่ม</vt:lpstr>
      <vt:lpstr>รวมกลุ่ม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ระบบรับชำระเงินสงเคราะห์ทางอิเล็กทรอนิกส์ eCESS</dc:title>
  <dc:creator>Valued Acer Customer</dc:creator>
  <cp:lastModifiedBy>admin</cp:lastModifiedBy>
  <cp:revision>39</cp:revision>
  <dcterms:created xsi:type="dcterms:W3CDTF">2013-02-07T04:43:01Z</dcterms:created>
  <dcterms:modified xsi:type="dcterms:W3CDTF">2013-03-12T10:05:48Z</dcterms:modified>
</cp:coreProperties>
</file>