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304" r:id="rId1"/>
  </p:sldMasterIdLst>
  <p:notesMasterIdLst>
    <p:notesMasterId r:id="rId20"/>
  </p:notesMasterIdLst>
  <p:handoutMasterIdLst>
    <p:handoutMasterId r:id="rId21"/>
  </p:handoutMasterIdLst>
  <p:sldIdLst>
    <p:sldId id="297" r:id="rId2"/>
    <p:sldId id="317" r:id="rId3"/>
    <p:sldId id="318" r:id="rId4"/>
    <p:sldId id="321" r:id="rId5"/>
    <p:sldId id="309" r:id="rId6"/>
    <p:sldId id="325" r:id="rId7"/>
    <p:sldId id="322" r:id="rId8"/>
    <p:sldId id="323" r:id="rId9"/>
    <p:sldId id="324" r:id="rId10"/>
    <p:sldId id="303" r:id="rId11"/>
    <p:sldId id="276" r:id="rId12"/>
    <p:sldId id="277" r:id="rId13"/>
    <p:sldId id="278" r:id="rId14"/>
    <p:sldId id="279" r:id="rId15"/>
    <p:sldId id="280" r:id="rId16"/>
    <p:sldId id="281" r:id="rId17"/>
    <p:sldId id="314" r:id="rId18"/>
    <p:sldId id="312" r:id="rId19"/>
  </p:sldIdLst>
  <p:sldSz cx="9144000" cy="6858000" type="screen4x3"/>
  <p:notesSz cx="68119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750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96" autoAdjust="0"/>
  </p:normalViewPr>
  <p:slideViewPr>
    <p:cSldViewPr>
      <p:cViewPr>
        <p:scale>
          <a:sx n="70" d="100"/>
          <a:sy n="70" d="100"/>
        </p:scale>
        <p:origin x="-51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1163" cy="4968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9213" y="1"/>
            <a:ext cx="2951162" cy="4968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0FEF7E50-4EF4-4966-8F00-2E108CE76E64}" type="datetimeFigureOut">
              <a:rPr lang="th-TH" smtClean="0"/>
              <a:pPr/>
              <a:t>11/03/56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9444038"/>
            <a:ext cx="2951163" cy="496887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9213" y="9444038"/>
            <a:ext cx="2951162" cy="496887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EEFFA9CA-22A1-48C2-BA6E-954A0769686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712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712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29404766-7759-4FE0-BC1B-1DEB044B650A}" type="datetimeFigureOut">
              <a:rPr lang="th-TH" smtClean="0"/>
              <a:pPr/>
              <a:t>11/03/56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3637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7" y="4722695"/>
            <a:ext cx="5449570" cy="4474131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7126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7126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9C575B99-5B89-4F30-B1A4-9B30ACD5A114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5B99-5B89-4F30-B1A4-9B30ACD5A114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5B99-5B89-4F30-B1A4-9B30ACD5A114}" type="slidenum">
              <a:rPr lang="th-TH" smtClean="0"/>
              <a:pPr/>
              <a:t>18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5B99-5B89-4F30-B1A4-9B30ACD5A114}" type="slidenum">
              <a:rPr lang="th-TH" smtClean="0"/>
              <a:pPr/>
              <a:t>3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5B99-5B89-4F30-B1A4-9B30ACD5A114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5B99-5B89-4F30-B1A4-9B30ACD5A114}" type="slidenum">
              <a:rPr lang="th-TH" smtClean="0"/>
              <a:pPr/>
              <a:t>5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5B99-5B89-4F30-B1A4-9B30ACD5A114}" type="slidenum">
              <a:rPr lang="th-TH" smtClean="0"/>
              <a:pPr/>
              <a:t>6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5B99-5B89-4F30-B1A4-9B30ACD5A114}" type="slidenum">
              <a:rPr lang="th-TH" smtClean="0"/>
              <a:pPr/>
              <a:t>7</a:t>
            </a:fld>
            <a:endParaRPr lang="th-T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5B99-5B89-4F30-B1A4-9B30ACD5A114}" type="slidenum">
              <a:rPr lang="th-TH" smtClean="0"/>
              <a:pPr/>
              <a:t>8</a:t>
            </a:fld>
            <a:endParaRPr lang="th-T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5B99-5B89-4F30-B1A4-9B30ACD5A114}" type="slidenum">
              <a:rPr lang="th-TH" smtClean="0"/>
              <a:pPr/>
              <a:t>9</a:t>
            </a:fld>
            <a:endParaRPr lang="th-T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75B99-5B89-4F30-B1A4-9B30ACD5A114}" type="slidenum">
              <a:rPr lang="th-TH" smtClean="0"/>
              <a:pPr/>
              <a:t>17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สี่เหลี่ยมมุมมน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00800"/>
            <a:ext cx="9144000" cy="457200"/>
          </a:xfrm>
          <a:prstGeom prst="rect">
            <a:avLst/>
          </a:prstGeom>
          <a:gradFill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1079500"/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 userDrawn="1"/>
        </p:nvGraphicFramePr>
        <p:xfrm>
          <a:off x="0" y="6400800"/>
          <a:ext cx="9144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  <a:gridCol w="3886200"/>
              </a:tblGrid>
              <a:tr h="167640">
                <a:tc>
                  <a:txBody>
                    <a:bodyPr/>
                    <a:lstStyle/>
                    <a:p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การประชุมสัมมนา เพื่อเผยแพร่ผลการดำเนินงาน ฯ (ครั้งที่ 1)</a:t>
                      </a:r>
                      <a:r>
                        <a:rPr lang="th-TH" sz="12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endParaRPr lang="en-US" sz="1200" b="1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วันที่ 25 ธ.ค. 2555 โรงแรมรอยัลซิตี้ กรุงเทพมหานคร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คณะทำงานดำเนินการ</a:t>
                      </a:r>
                      <a:endParaRPr lang="en-US" sz="12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สำนักงานกองทุนสงเคราะห์การทำสวนยาง กระทรวงเกษตรและสหกรณ์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สี่เหลี่ยมมุมมน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สี่เหลี่ยมมุมมน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3/11/2013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06" r:id="rId2"/>
    <p:sldLayoutId id="2147484307" r:id="rId3"/>
    <p:sldLayoutId id="2147484308" r:id="rId4"/>
    <p:sldLayoutId id="2147484309" r:id="rId5"/>
    <p:sldLayoutId id="2147484310" r:id="rId6"/>
    <p:sldLayoutId id="2147484311" r:id="rId7"/>
    <p:sldLayoutId id="2147484312" r:id="rId8"/>
    <p:sldLayoutId id="2147484313" r:id="rId9"/>
    <p:sldLayoutId id="2147484314" r:id="rId10"/>
    <p:sldLayoutId id="2147484315" r:id="rId11"/>
    <p:sldLayoutId id="2147484316" r:id="rId12"/>
    <p:sldLayoutId id="2147484317" r:id="rId13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Send.pdf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file:///\\ecs-server\Support\&#3626;&#3585;&#3618;\Flow&#3626;&#3585;&#3618;%20&#3588;&#3619;&#3656;&#3634;&#3623;&#3654;.vsd\Drawing\~Page-1\Sheet.24" TargetMode="External"/><Relationship Id="rId5" Type="http://schemas.openxmlformats.org/officeDocument/2006/relationships/image" Target="../media/image12.png"/><Relationship Id="rId10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Send.pdf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oleObject" Target="file:///\\ecs-server\Support\&#3626;&#3585;&#3618;\Flow&#3626;&#3585;&#3618;%20&#3588;&#3619;&#3656;&#3634;&#3623;&#3654;.vsd\Drawing\~Page-1\Sheet.24" TargetMode="External"/><Relationship Id="rId5" Type="http://schemas.openxmlformats.org/officeDocument/2006/relationships/image" Target="../media/image12.png"/><Relationship Id="rId10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Send.pdf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oleObject" Target="file:///\\ecs-server\Support\&#3626;&#3585;&#3618;\Flow&#3626;&#3585;&#3618;%20&#3588;&#3619;&#3656;&#3634;&#3623;&#3654;.vsd\Drawing\~Page-1\Sheet.24" TargetMode="External"/><Relationship Id="rId5" Type="http://schemas.openxmlformats.org/officeDocument/2006/relationships/image" Target="../media/image12.png"/><Relationship Id="rId10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file:///\\ecs-server\Support\&#3626;&#3585;&#3618;\Flow&#3626;&#3585;&#3618;%20&#3588;&#3619;&#3656;&#3634;&#3623;&#3654;.vsd\Drawing\~Page-1\Sheet.24" TargetMode="Externa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png"/><Relationship Id="rId5" Type="http://schemas.openxmlformats.org/officeDocument/2006/relationships/hyperlink" Target="&#3612;&#3641;&#3657;&#3611;&#3619;&#3632;&#3585;&#3629;&#3610;&#3585;&#3634;&#3619;&#3626;&#3656;&#3591;&#3586;&#3657;&#3629;&#3617;&#3641;&#3621;.docx" TargetMode="Externa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file:///\\ecs-server\Support\&#3626;&#3585;&#3618;\Flow&#3626;&#3585;&#3618;%20&#3588;&#3619;&#3656;&#3634;&#3623;&#3654;.vsd\Drawing\~Page-1\Sheet.24" TargetMode="Externa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Recv.pdf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oleObject" Target="file:///\\ecs-server\Support\&#3626;&#3585;&#3618;\Flow&#3626;&#3585;&#3618;%20&#3588;&#3619;&#3656;&#3634;&#3623;&#3654;.vsd\Drawing\~Page-1\Sheet.24" TargetMode="External"/><Relationship Id="rId5" Type="http://schemas.openxmlformats.org/officeDocument/2006/relationships/image" Target="../media/image12.png"/><Relationship Id="rId10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-9216" y="152400"/>
            <a:ext cx="9144000" cy="6142137"/>
            <a:chOff x="-9216" y="152400"/>
            <a:chExt cx="9144000" cy="6142137"/>
          </a:xfrm>
        </p:grpSpPr>
        <p:sp>
          <p:nvSpPr>
            <p:cNvPr id="4" name="TextBox 3"/>
            <p:cNvSpPr txBox="1"/>
            <p:nvPr/>
          </p:nvSpPr>
          <p:spPr>
            <a:xfrm>
              <a:off x="-9216" y="1524000"/>
              <a:ext cx="9144000" cy="4770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สำนักงานกองทุนสงเคราะห์การทำสวนยาง กระทรวงเกษตรและสหกรณ์</a:t>
              </a:r>
              <a:endParaRPr lang="th-TH" sz="2800" b="1" dirty="0" smtClean="0">
                <a:ln w="3175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2400" b="1" dirty="0" smtClean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โครงการพัฒนาระบบรับชำระเงินสงเคราะห์ทางอิเล็กทรอนิกส์ </a:t>
              </a:r>
              <a:r>
                <a:rPr lang="en-US" sz="2400" b="1" dirty="0" smtClean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(e-</a:t>
              </a:r>
              <a:r>
                <a:rPr lang="en-US" sz="2400" b="1" dirty="0" err="1" smtClean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en-US" sz="2400" b="1" dirty="0" smtClean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) </a:t>
              </a:r>
              <a:r>
                <a:rPr lang="th-TH" sz="2400" b="1" dirty="0" smtClean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ระยะที่ </a:t>
              </a:r>
              <a:r>
                <a:rPr lang="en-US" sz="2400" b="1" dirty="0" smtClean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1</a:t>
              </a:r>
              <a:endParaRPr lang="th-TH" sz="24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2400" b="1" dirty="0" smtClean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ของสำนักงานกองทุนสงเคราะห์การทำสวนยาง และเชื่อมโยงข้อมูลอิเล็กทรอนิกส์กับกรมศุลกากร </a:t>
              </a:r>
            </a:p>
            <a:p>
              <a:pPr algn="ctr"/>
              <a:r>
                <a:rPr lang="th-TH" sz="2400" b="1" dirty="0" smtClean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ผ่านระบบ </a:t>
              </a:r>
              <a:r>
                <a:rPr lang="en-US" sz="2400" b="1" dirty="0" smtClean="0">
                  <a:ln w="3175">
                    <a:noFill/>
                  </a:ln>
                  <a:latin typeface="TH SarabunPSK" pitchFamily="34" charset="-34"/>
                  <a:cs typeface="TH SarabunPSK" pitchFamily="34" charset="-34"/>
                </a:rPr>
                <a:t>National Single Window</a:t>
              </a: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en-US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3200" b="1" dirty="0" smtClean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กระบวนการชำระเงินสงเคราะห์ทางอิเล็กทรอนิกส์ (</a:t>
              </a:r>
              <a:r>
                <a:rPr lang="en-US" sz="3200" b="1" dirty="0" smtClean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3200" b="1" dirty="0" err="1" smtClean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en-US" sz="3200" b="1" dirty="0" smtClean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) </a:t>
              </a:r>
              <a:r>
                <a:rPr lang="th-TH" sz="3200" b="1" dirty="0" smtClean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ของ สกย. </a:t>
              </a:r>
            </a:p>
            <a:p>
              <a:pPr algn="ctr"/>
              <a:r>
                <a:rPr lang="th-TH" sz="3200" b="1" dirty="0" smtClean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ผ่านระบบ </a:t>
              </a:r>
              <a:r>
                <a:rPr lang="en-US" sz="3200" b="1" dirty="0" smtClean="0">
                  <a:ln w="3175"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Thailand National Single Window</a:t>
              </a:r>
              <a:endParaRPr lang="th-TH" sz="3200" b="1" dirty="0" smtClean="0">
                <a:ln w="3175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th-TH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endParaRPr lang="en-US" sz="1000" b="1" dirty="0" smtClean="0">
                <a:ln w="3175">
                  <a:noFill/>
                </a:ln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6" name="Picture 5" descr="สกย.png"/>
            <p:cNvPicPr>
              <a:picLocks noChangeAspect="1"/>
            </p:cNvPicPr>
            <p:nvPr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923383" y="152400"/>
              <a:ext cx="1278803" cy="1296000"/>
            </a:xfrm>
            <a:prstGeom prst="ellipse">
              <a:avLst/>
            </a:prstGeom>
            <a:ln>
              <a:noFill/>
            </a:ln>
            <a:effectLst>
              <a:outerShdw blurRad="127000" dist="127000" dir="5400000" algn="t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250" y="1104600"/>
            <a:ext cx="7315350" cy="52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oup 5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สถาปัตยกรรมระบบ</a:t>
              </a:r>
              <a:r>
                <a:rPr lang="en-US" sz="3600" b="1" dirty="0" smtClean="0">
                  <a:latin typeface="TH SarabunPSK" pitchFamily="34" charset="-34"/>
                  <a:cs typeface="TH SarabunPSK" pitchFamily="34" charset="-34"/>
                </a:rPr>
                <a:t> e-</a:t>
              </a:r>
              <a:r>
                <a:rPr lang="en-US" sz="3600" b="1" dirty="0" err="1" smtClean="0"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en-US" sz="36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8" name="Picture 7" descr="ORRAF LG T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10" name="สี่เหลี่ยมผืนผ้า 9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613" y="5867400"/>
            <a:ext cx="175418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1600" b="1" dirty="0">
                <a:solidFill>
                  <a:schemeClr val="tx2"/>
                </a:solidFill>
                <a:latin typeface="Browallia New" pitchFamily="34" charset="-34"/>
                <a:cs typeface="Browallia New" pitchFamily="34" charset="-34"/>
              </a:rPr>
              <a:t>ระบบ </a:t>
            </a:r>
            <a:r>
              <a:rPr lang="en-US" sz="1600" b="1" dirty="0" smtClean="0">
                <a:solidFill>
                  <a:schemeClr val="tx2"/>
                </a:solidFill>
                <a:latin typeface="Browallia New" pitchFamily="34" charset="-34"/>
                <a:cs typeface="Browallia New" pitchFamily="34" charset="-34"/>
              </a:rPr>
              <a:t>e-Licensing</a:t>
            </a:r>
            <a:endParaRPr lang="en-US" sz="1600" b="1" dirty="0">
              <a:solidFill>
                <a:schemeClr val="tx2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>
              <a:defRPr/>
            </a:pPr>
            <a:r>
              <a:rPr lang="th-TH" sz="1600" b="1" dirty="0">
                <a:solidFill>
                  <a:schemeClr val="tx2"/>
                </a:solidFill>
                <a:latin typeface="Browallia New" pitchFamily="34" charset="-34"/>
                <a:cs typeface="Browallia New" pitchFamily="34" charset="-34"/>
              </a:rPr>
              <a:t>กรมศุลกากร</a:t>
            </a:r>
            <a:endParaRPr lang="th-TH" sz="1050" dirty="0">
              <a:solidFill>
                <a:schemeClr val="tx2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34925" y="1066800"/>
            <a:ext cx="8667750" cy="5180012"/>
            <a:chOff x="34925" y="1128713"/>
            <a:chExt cx="8667750" cy="5180012"/>
          </a:xfrm>
        </p:grpSpPr>
        <p:pic>
          <p:nvPicPr>
            <p:cNvPr id="4099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0250" y="2565400"/>
              <a:ext cx="858838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0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8675" y="3633788"/>
              <a:ext cx="595313" cy="1090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1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32013" y="3573463"/>
              <a:ext cx="614362" cy="1112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aphicFrame>
          <p:nvGraphicFramePr>
            <p:cNvPr id="4102" name="วัตถุ 1"/>
            <p:cNvGraphicFramePr>
              <a:graphicFrameLocks noChangeAspect="1"/>
            </p:cNvGraphicFramePr>
            <p:nvPr/>
          </p:nvGraphicFramePr>
          <p:xfrm>
            <a:off x="3708400" y="3117850"/>
            <a:ext cx="1511300" cy="1824038"/>
          </p:xfrm>
          <a:graphic>
            <a:graphicData uri="http://schemas.openxmlformats.org/presentationml/2006/ole">
              <p:oleObj spid="_x0000_s14338" name="Visio" r:id="rId6" imgW="1576578" imgH="1901647" progId="Visio.Drawing.11">
                <p:link updateAutomatic="1"/>
              </p:oleObj>
            </a:graphicData>
          </a:graphic>
        </p:graphicFrame>
        <p:pic>
          <p:nvPicPr>
            <p:cNvPr id="4103" name="Picture 1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619375" y="5016500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TextBox 18"/>
            <p:cNvSpPr txBox="1"/>
            <p:nvPr/>
          </p:nvSpPr>
          <p:spPr>
            <a:xfrm>
              <a:off x="5364163" y="5970588"/>
              <a:ext cx="1106487" cy="3381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6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ระบบธนาคาร</a:t>
              </a:r>
              <a:endParaRPr lang="th-TH" sz="105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4106" name="Picture 1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643563" y="4999038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7" name="Picture 1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227763" y="3503613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9" name="TextBox 38"/>
            <p:cNvSpPr txBox="1"/>
            <p:nvPr/>
          </p:nvSpPr>
          <p:spPr>
            <a:xfrm>
              <a:off x="5810250" y="4437063"/>
              <a:ext cx="1570038" cy="3381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6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 </a:t>
              </a:r>
              <a:r>
                <a:rPr lang="en-US" sz="16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1600" b="1" dirty="0" err="1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en-US" sz="16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6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th-TH" sz="1600" b="1" dirty="0" err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สกย</a:t>
              </a:r>
              <a:r>
                <a:rPr lang="th-TH" sz="16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.)</a:t>
              </a:r>
              <a:endParaRPr lang="th-TH" sz="105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cxnSp>
          <p:nvCxnSpPr>
            <p:cNvPr id="4109" name="ลูกศรเชื่อมต่อแบบตรง 49"/>
            <p:cNvCxnSpPr>
              <a:cxnSpLocks noChangeShapeType="1"/>
            </p:cNvCxnSpPr>
            <p:nvPr/>
          </p:nvCxnSpPr>
          <p:spPr bwMode="auto">
            <a:xfrm flipH="1">
              <a:off x="1589088" y="4076700"/>
              <a:ext cx="461962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4110" name="ลูกศรเชื่อมต่อแบบตรง 51"/>
            <p:cNvCxnSpPr>
              <a:cxnSpLocks noChangeShapeType="1"/>
            </p:cNvCxnSpPr>
            <p:nvPr/>
          </p:nvCxnSpPr>
          <p:spPr bwMode="auto">
            <a:xfrm flipV="1">
              <a:off x="1116013" y="2276475"/>
              <a:ext cx="0" cy="2889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4111" name="ลูกศรเชื่อมต่อแบบตรง 54"/>
            <p:cNvCxnSpPr>
              <a:cxnSpLocks noChangeShapeType="1"/>
            </p:cNvCxnSpPr>
            <p:nvPr/>
          </p:nvCxnSpPr>
          <p:spPr bwMode="auto">
            <a:xfrm flipV="1">
              <a:off x="1101725" y="3284538"/>
              <a:ext cx="0" cy="2889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4112" name="ลูกศรเชื่อมต่อแบบตรง 55"/>
            <p:cNvCxnSpPr>
              <a:cxnSpLocks noChangeShapeType="1"/>
            </p:cNvCxnSpPr>
            <p:nvPr/>
          </p:nvCxnSpPr>
          <p:spPr bwMode="auto">
            <a:xfrm flipV="1">
              <a:off x="1258888" y="2276475"/>
              <a:ext cx="0" cy="2889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4113" name="ลูกศรเชื่อมต่อแบบตรง 56"/>
            <p:cNvCxnSpPr>
              <a:cxnSpLocks noChangeShapeType="1"/>
            </p:cNvCxnSpPr>
            <p:nvPr/>
          </p:nvCxnSpPr>
          <p:spPr bwMode="auto">
            <a:xfrm flipV="1">
              <a:off x="1258888" y="3284538"/>
              <a:ext cx="0" cy="2889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4114" name="ลูกศรเชื่อมต่อแบบตรง 58"/>
            <p:cNvCxnSpPr>
              <a:cxnSpLocks noChangeShapeType="1"/>
            </p:cNvCxnSpPr>
            <p:nvPr/>
          </p:nvCxnSpPr>
          <p:spPr bwMode="auto">
            <a:xfrm flipH="1">
              <a:off x="1589088" y="3933825"/>
              <a:ext cx="461962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4115" name="ลูกศรเชื่อมต่อแบบตรง 59"/>
            <p:cNvCxnSpPr>
              <a:cxnSpLocks noChangeShapeType="1"/>
            </p:cNvCxnSpPr>
            <p:nvPr/>
          </p:nvCxnSpPr>
          <p:spPr bwMode="auto">
            <a:xfrm flipH="1">
              <a:off x="3028950" y="4076700"/>
              <a:ext cx="463550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4116" name="ลูกศรเชื่อมต่อแบบตรง 60"/>
            <p:cNvCxnSpPr>
              <a:cxnSpLocks noChangeShapeType="1"/>
            </p:cNvCxnSpPr>
            <p:nvPr/>
          </p:nvCxnSpPr>
          <p:spPr bwMode="auto">
            <a:xfrm flipH="1">
              <a:off x="3028950" y="3933825"/>
              <a:ext cx="463550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4117" name="ลูกศรเชื่อมต่อแบบตรง 61"/>
            <p:cNvCxnSpPr>
              <a:cxnSpLocks noChangeShapeType="1"/>
            </p:cNvCxnSpPr>
            <p:nvPr/>
          </p:nvCxnSpPr>
          <p:spPr bwMode="auto">
            <a:xfrm flipH="1">
              <a:off x="5549900" y="4076700"/>
              <a:ext cx="461963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4118" name="ลูกศรเชื่อมต่อแบบตรง 62"/>
            <p:cNvCxnSpPr>
              <a:cxnSpLocks noChangeShapeType="1"/>
            </p:cNvCxnSpPr>
            <p:nvPr/>
          </p:nvCxnSpPr>
          <p:spPr bwMode="auto">
            <a:xfrm flipH="1">
              <a:off x="5549900" y="3933825"/>
              <a:ext cx="461963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4119" name="ลูกศรเชื่อมต่อแบบตรง 63"/>
            <p:cNvCxnSpPr>
              <a:cxnSpLocks noChangeShapeType="1"/>
            </p:cNvCxnSpPr>
            <p:nvPr/>
          </p:nvCxnSpPr>
          <p:spPr bwMode="auto">
            <a:xfrm flipH="1">
              <a:off x="3492500" y="4868863"/>
              <a:ext cx="346075" cy="30797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4120" name="ลูกศรเชื่อมต่อแบบตรง 64"/>
            <p:cNvCxnSpPr>
              <a:cxnSpLocks noChangeShapeType="1"/>
            </p:cNvCxnSpPr>
            <p:nvPr/>
          </p:nvCxnSpPr>
          <p:spPr bwMode="auto">
            <a:xfrm flipH="1">
              <a:off x="3348038" y="4797425"/>
              <a:ext cx="314325" cy="303213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4121" name="ลูกศรเชื่อมต่อแบบตรง 71"/>
            <p:cNvCxnSpPr>
              <a:cxnSpLocks noChangeShapeType="1"/>
            </p:cNvCxnSpPr>
            <p:nvPr/>
          </p:nvCxnSpPr>
          <p:spPr bwMode="auto">
            <a:xfrm>
              <a:off x="5265738" y="4710113"/>
              <a:ext cx="242887" cy="303212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4122" name="ลูกศรเชื่อมต่อแบบตรง 72"/>
            <p:cNvCxnSpPr>
              <a:cxnSpLocks noChangeShapeType="1"/>
            </p:cNvCxnSpPr>
            <p:nvPr/>
          </p:nvCxnSpPr>
          <p:spPr bwMode="auto">
            <a:xfrm>
              <a:off x="5138738" y="4868863"/>
              <a:ext cx="296862" cy="3397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sp>
          <p:nvSpPr>
            <p:cNvPr id="78" name="TextBox 77"/>
            <p:cNvSpPr txBox="1"/>
            <p:nvPr/>
          </p:nvSpPr>
          <p:spPr>
            <a:xfrm>
              <a:off x="5410200" y="3500438"/>
              <a:ext cx="817563" cy="3397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b="1" dirty="0" err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ebXML</a:t>
              </a:r>
              <a:endParaRPr lang="th-TH" sz="105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4124" name="Picture 1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875588" y="3500438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4125" name="ลูกศรเชื่อมต่อแบบตรง 79"/>
            <p:cNvCxnSpPr>
              <a:cxnSpLocks noChangeShapeType="1"/>
            </p:cNvCxnSpPr>
            <p:nvPr/>
          </p:nvCxnSpPr>
          <p:spPr bwMode="auto">
            <a:xfrm flipH="1">
              <a:off x="7164388" y="4076700"/>
              <a:ext cx="463550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4126" name="ลูกศรเชื่อมต่อแบบตรง 80"/>
            <p:cNvCxnSpPr>
              <a:cxnSpLocks noChangeShapeType="1"/>
            </p:cNvCxnSpPr>
            <p:nvPr/>
          </p:nvCxnSpPr>
          <p:spPr bwMode="auto">
            <a:xfrm flipH="1">
              <a:off x="7164388" y="3933825"/>
              <a:ext cx="463550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sp>
          <p:nvSpPr>
            <p:cNvPr id="82" name="TextBox 81"/>
            <p:cNvSpPr txBox="1"/>
            <p:nvPr/>
          </p:nvSpPr>
          <p:spPr>
            <a:xfrm>
              <a:off x="7524750" y="4437063"/>
              <a:ext cx="1177925" cy="58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Back office </a:t>
              </a:r>
              <a:r>
                <a:rPr lang="th-TH" sz="1600" b="1" dirty="0" err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สกย</a:t>
              </a:r>
              <a:r>
                <a:rPr lang="th-TH" sz="16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.</a:t>
              </a:r>
              <a:endParaRPr lang="th-TH" sz="105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4128" name="Picture 1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02113" y="1200150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4" name="TextBox 33"/>
            <p:cNvSpPr txBox="1"/>
            <p:nvPr/>
          </p:nvSpPr>
          <p:spPr>
            <a:xfrm>
              <a:off x="3752850" y="2133600"/>
              <a:ext cx="1611313" cy="3381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Paperless Customs</a:t>
              </a:r>
              <a:endParaRPr lang="th-TH" sz="105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cxnSp>
          <p:nvCxnSpPr>
            <p:cNvPr id="4130" name="ลูกศรเชื่อมต่อแบบตรง 51"/>
            <p:cNvCxnSpPr>
              <a:cxnSpLocks noChangeShapeType="1"/>
            </p:cNvCxnSpPr>
            <p:nvPr/>
          </p:nvCxnSpPr>
          <p:spPr bwMode="auto">
            <a:xfrm flipH="1" flipV="1">
              <a:off x="4557713" y="2543175"/>
              <a:ext cx="15875" cy="4540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4131" name="ลูกศรเชื่อมต่อแบบตรง 55"/>
            <p:cNvCxnSpPr>
              <a:cxnSpLocks noChangeShapeType="1"/>
            </p:cNvCxnSpPr>
            <p:nvPr/>
          </p:nvCxnSpPr>
          <p:spPr bwMode="auto">
            <a:xfrm flipV="1">
              <a:off x="4716463" y="2543175"/>
              <a:ext cx="0" cy="4540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pic>
          <p:nvPicPr>
            <p:cNvPr id="4132" name="Picture 4">
              <a:hlinkClick r:id="rId8" action="ppaction://hlinkfile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 l="25594" r="24995" b="40652"/>
            <a:stretch>
              <a:fillRect/>
            </a:stretch>
          </p:blipFill>
          <p:spPr bwMode="auto">
            <a:xfrm>
              <a:off x="900113" y="1128713"/>
              <a:ext cx="663575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133" name="TextBox 77"/>
            <p:cNvSpPr txBox="1">
              <a:spLocks noChangeArrowheads="1"/>
            </p:cNvSpPr>
            <p:nvPr/>
          </p:nvSpPr>
          <p:spPr bwMode="auto">
            <a:xfrm>
              <a:off x="34925" y="1754188"/>
              <a:ext cx="2379663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ผู้ประกอบการส่งออก /</a:t>
              </a:r>
            </a:p>
            <a:p>
              <a:pPr algn="ctr"/>
              <a:r>
                <a:rPr lang="th-TH" sz="1400" b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ตัวแทนออกของ</a:t>
              </a:r>
              <a:r>
                <a:rPr lang="en-US" sz="1400" b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/ Counter Service</a:t>
              </a:r>
              <a:endParaRPr lang="th-TH" sz="1400" b="1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41" name="Rectangle 40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ขั้นตอนการดำเนินการชำระเงินสงเคราะห์ทางอิเล็กทรอนิกส์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42" name="Picture 41" descr="ORRAF LG TP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44" name="สี่เหลี่ยมผืนผ้า 43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slow" advClick="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34925" y="1128713"/>
            <a:ext cx="7345363" cy="3813175"/>
            <a:chOff x="34925" y="1128713"/>
            <a:chExt cx="7345363" cy="3813175"/>
          </a:xfrm>
        </p:grpSpPr>
        <p:pic>
          <p:nvPicPr>
            <p:cNvPr id="5123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0250" y="2565400"/>
              <a:ext cx="858838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4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8675" y="3633788"/>
              <a:ext cx="595313" cy="1090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5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32013" y="3573463"/>
              <a:ext cx="614362" cy="1112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aphicFrame>
          <p:nvGraphicFramePr>
            <p:cNvPr id="5126" name="วัตถุ 1"/>
            <p:cNvGraphicFramePr>
              <a:graphicFrameLocks noChangeAspect="1"/>
            </p:cNvGraphicFramePr>
            <p:nvPr/>
          </p:nvGraphicFramePr>
          <p:xfrm>
            <a:off x="3708400" y="3117850"/>
            <a:ext cx="1511300" cy="1824038"/>
          </p:xfrm>
          <a:graphic>
            <a:graphicData uri="http://schemas.openxmlformats.org/presentationml/2006/ole">
              <p:oleObj spid="_x0000_s15362" name="Visio" r:id="rId6" imgW="1576578" imgH="1901647" progId="Visio.Drawing.11">
                <p:link updateAutomatic="1"/>
              </p:oleObj>
            </a:graphicData>
          </a:graphic>
        </p:graphicFrame>
        <p:pic>
          <p:nvPicPr>
            <p:cNvPr id="5127" name="Picture 1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227763" y="3503613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9" name="TextBox 38"/>
            <p:cNvSpPr txBox="1"/>
            <p:nvPr/>
          </p:nvSpPr>
          <p:spPr>
            <a:xfrm>
              <a:off x="5810250" y="4530725"/>
              <a:ext cx="1570038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 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1400" b="1" dirty="0" err="1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(</a:t>
              </a:r>
              <a:r>
                <a:rPr lang="th-TH" sz="1400" b="1" dirty="0" err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สกย.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)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cxnSp>
          <p:nvCxnSpPr>
            <p:cNvPr id="5129" name="ลูกศรเชื่อมต่อแบบตรง 49"/>
            <p:cNvCxnSpPr>
              <a:cxnSpLocks noChangeShapeType="1"/>
            </p:cNvCxnSpPr>
            <p:nvPr/>
          </p:nvCxnSpPr>
          <p:spPr bwMode="auto">
            <a:xfrm flipH="1">
              <a:off x="1589088" y="4076700"/>
              <a:ext cx="461962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5130" name="ลูกศรเชื่อมต่อแบบตรง 51"/>
            <p:cNvCxnSpPr>
              <a:cxnSpLocks noChangeShapeType="1"/>
            </p:cNvCxnSpPr>
            <p:nvPr/>
          </p:nvCxnSpPr>
          <p:spPr bwMode="auto">
            <a:xfrm flipV="1">
              <a:off x="1116013" y="2276475"/>
              <a:ext cx="0" cy="2889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5131" name="ลูกศรเชื่อมต่อแบบตรง 54"/>
            <p:cNvCxnSpPr>
              <a:cxnSpLocks noChangeShapeType="1"/>
            </p:cNvCxnSpPr>
            <p:nvPr/>
          </p:nvCxnSpPr>
          <p:spPr bwMode="auto">
            <a:xfrm flipV="1">
              <a:off x="1101725" y="3284538"/>
              <a:ext cx="0" cy="2889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5132" name="ลูกศรเชื่อมต่อแบบตรง 59"/>
            <p:cNvCxnSpPr>
              <a:cxnSpLocks noChangeShapeType="1"/>
            </p:cNvCxnSpPr>
            <p:nvPr/>
          </p:nvCxnSpPr>
          <p:spPr bwMode="auto">
            <a:xfrm flipH="1">
              <a:off x="3028950" y="4076700"/>
              <a:ext cx="463550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5133" name="ลูกศรเชื่อมต่อแบบตรง 61"/>
            <p:cNvCxnSpPr>
              <a:cxnSpLocks noChangeShapeType="1"/>
            </p:cNvCxnSpPr>
            <p:nvPr/>
          </p:nvCxnSpPr>
          <p:spPr bwMode="auto">
            <a:xfrm flipH="1">
              <a:off x="5549900" y="4076700"/>
              <a:ext cx="461963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sp>
          <p:nvSpPr>
            <p:cNvPr id="78" name="TextBox 77"/>
            <p:cNvSpPr txBox="1"/>
            <p:nvPr/>
          </p:nvSpPr>
          <p:spPr>
            <a:xfrm>
              <a:off x="5410200" y="3665538"/>
              <a:ext cx="817563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b="1" dirty="0" err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ebXML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วงรี 8"/>
            <p:cNvSpPr/>
            <p:nvPr/>
          </p:nvSpPr>
          <p:spPr bwMode="auto">
            <a:xfrm>
              <a:off x="395288" y="1412875"/>
              <a:ext cx="288925" cy="28575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1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5" name="วงรี 44"/>
            <p:cNvSpPr/>
            <p:nvPr/>
          </p:nvSpPr>
          <p:spPr bwMode="auto">
            <a:xfrm>
              <a:off x="466725" y="4365625"/>
              <a:ext cx="288925" cy="28416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2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6" name="วงรี 45"/>
            <p:cNvSpPr/>
            <p:nvPr/>
          </p:nvSpPr>
          <p:spPr bwMode="auto">
            <a:xfrm>
              <a:off x="1763713" y="4365625"/>
              <a:ext cx="288925" cy="28416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3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0" name="วงรี 39"/>
            <p:cNvSpPr/>
            <p:nvPr/>
          </p:nvSpPr>
          <p:spPr bwMode="auto">
            <a:xfrm>
              <a:off x="3346450" y="4367213"/>
              <a:ext cx="288925" cy="28575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4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1" name="วงรี 40"/>
            <p:cNvSpPr/>
            <p:nvPr/>
          </p:nvSpPr>
          <p:spPr bwMode="auto">
            <a:xfrm>
              <a:off x="5867400" y="4295775"/>
              <a:ext cx="287338" cy="28575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5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5140" name="Picture 4">
              <a:hlinkClick r:id="rId8" action="ppaction://hlinkfile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 l="25594" r="24995" b="40652"/>
            <a:stretch>
              <a:fillRect/>
            </a:stretch>
          </p:blipFill>
          <p:spPr bwMode="auto">
            <a:xfrm>
              <a:off x="900113" y="1128713"/>
              <a:ext cx="663575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41" name="TextBox 77"/>
            <p:cNvSpPr txBox="1">
              <a:spLocks noChangeArrowheads="1"/>
            </p:cNvSpPr>
            <p:nvPr/>
          </p:nvSpPr>
          <p:spPr bwMode="auto">
            <a:xfrm>
              <a:off x="34925" y="1754188"/>
              <a:ext cx="2379663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ผู้ประกอบการส่งออก /</a:t>
              </a:r>
            </a:p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ตัวแทนออก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ของ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/ </a:t>
              </a: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Counter Service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143" name="TextBox 77"/>
            <p:cNvSpPr txBox="1">
              <a:spLocks noChangeArrowheads="1"/>
            </p:cNvSpPr>
            <p:nvPr/>
          </p:nvSpPr>
          <p:spPr bwMode="auto">
            <a:xfrm>
              <a:off x="3779838" y="2590800"/>
              <a:ext cx="143986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บันทึก</a:t>
              </a: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Log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endParaRPr lang="th-TH" sz="14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รับ-ส่งข้อมูล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ขั้นตอนการดำเนินการชำระเงินสงเคราะห์ทางอิเล็กทรอนิกส์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7" name="Picture 26" descr="ORRAF LG TP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29" name="สี่เหลี่ยมผืนผ้า 28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slow" advClick="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34925" y="1128713"/>
            <a:ext cx="7345363" cy="4191932"/>
            <a:chOff x="34925" y="1128713"/>
            <a:chExt cx="7345363" cy="4191932"/>
          </a:xfrm>
        </p:grpSpPr>
        <p:pic>
          <p:nvPicPr>
            <p:cNvPr id="6147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0250" y="2565400"/>
              <a:ext cx="858838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8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8675" y="3633788"/>
              <a:ext cx="595313" cy="1090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9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32013" y="3573463"/>
              <a:ext cx="614362" cy="1112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aphicFrame>
          <p:nvGraphicFramePr>
            <p:cNvPr id="6150" name="วัตถุ 1"/>
            <p:cNvGraphicFramePr>
              <a:graphicFrameLocks noChangeAspect="1"/>
            </p:cNvGraphicFramePr>
            <p:nvPr/>
          </p:nvGraphicFramePr>
          <p:xfrm>
            <a:off x="3708400" y="3117850"/>
            <a:ext cx="1511300" cy="1824038"/>
          </p:xfrm>
          <a:graphic>
            <a:graphicData uri="http://schemas.openxmlformats.org/presentationml/2006/ole">
              <p:oleObj spid="_x0000_s16386" name="Visio" r:id="rId6" imgW="1576578" imgH="1901647" progId="Visio.Drawing.11">
                <p:link updateAutomatic="1"/>
              </p:oleObj>
            </a:graphicData>
          </a:graphic>
        </p:graphicFrame>
        <p:pic>
          <p:nvPicPr>
            <p:cNvPr id="6151" name="Picture 1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227763" y="3503613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9" name="TextBox 38"/>
            <p:cNvSpPr txBox="1"/>
            <p:nvPr/>
          </p:nvSpPr>
          <p:spPr>
            <a:xfrm>
              <a:off x="5810250" y="4437063"/>
              <a:ext cx="1570038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 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1400" b="1" dirty="0" err="1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th-TH" sz="1400" b="1" dirty="0" err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สกย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.)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cxnSp>
          <p:nvCxnSpPr>
            <p:cNvPr id="6153" name="ลูกศรเชื่อมต่อแบบตรง 55"/>
            <p:cNvCxnSpPr>
              <a:cxnSpLocks noChangeShapeType="1"/>
            </p:cNvCxnSpPr>
            <p:nvPr/>
          </p:nvCxnSpPr>
          <p:spPr bwMode="auto">
            <a:xfrm flipV="1">
              <a:off x="1258888" y="2276475"/>
              <a:ext cx="0" cy="2889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6154" name="ลูกศรเชื่อมต่อแบบตรง 56"/>
            <p:cNvCxnSpPr>
              <a:cxnSpLocks noChangeShapeType="1"/>
            </p:cNvCxnSpPr>
            <p:nvPr/>
          </p:nvCxnSpPr>
          <p:spPr bwMode="auto">
            <a:xfrm flipV="1">
              <a:off x="1258888" y="3284538"/>
              <a:ext cx="0" cy="2889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6155" name="ลูกศรเชื่อมต่อแบบตรง 58"/>
            <p:cNvCxnSpPr>
              <a:cxnSpLocks noChangeShapeType="1"/>
            </p:cNvCxnSpPr>
            <p:nvPr/>
          </p:nvCxnSpPr>
          <p:spPr bwMode="auto">
            <a:xfrm flipH="1">
              <a:off x="1589088" y="3933825"/>
              <a:ext cx="461962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6156" name="ลูกศรเชื่อมต่อแบบตรง 60"/>
            <p:cNvCxnSpPr>
              <a:cxnSpLocks noChangeShapeType="1"/>
            </p:cNvCxnSpPr>
            <p:nvPr/>
          </p:nvCxnSpPr>
          <p:spPr bwMode="auto">
            <a:xfrm flipH="1">
              <a:off x="3028950" y="3933825"/>
              <a:ext cx="463550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6157" name="ลูกศรเชื่อมต่อแบบตรง 62"/>
            <p:cNvCxnSpPr>
              <a:cxnSpLocks noChangeShapeType="1"/>
            </p:cNvCxnSpPr>
            <p:nvPr/>
          </p:nvCxnSpPr>
          <p:spPr bwMode="auto">
            <a:xfrm flipH="1">
              <a:off x="5549900" y="3933825"/>
              <a:ext cx="461963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sp>
          <p:nvSpPr>
            <p:cNvPr id="6158" name="TextBox 77"/>
            <p:cNvSpPr txBox="1">
              <a:spLocks noChangeArrowheads="1"/>
            </p:cNvSpPr>
            <p:nvPr/>
          </p:nvSpPr>
          <p:spPr bwMode="auto">
            <a:xfrm>
              <a:off x="5181600" y="3352800"/>
              <a:ext cx="111918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ออก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เลขรับคำขอฯ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ให้ผู้ประกอบการ</a:t>
              </a:r>
            </a:p>
          </p:txBody>
        </p:sp>
        <p:sp>
          <p:nvSpPr>
            <p:cNvPr id="47" name="วงรี 46"/>
            <p:cNvSpPr/>
            <p:nvPr/>
          </p:nvSpPr>
          <p:spPr bwMode="auto">
            <a:xfrm>
              <a:off x="5867400" y="4222750"/>
              <a:ext cx="287338" cy="28575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6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8" name="วงรี 37"/>
            <p:cNvSpPr/>
            <p:nvPr/>
          </p:nvSpPr>
          <p:spPr bwMode="auto">
            <a:xfrm>
              <a:off x="3276600" y="4221163"/>
              <a:ext cx="287338" cy="28416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7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2" name="วงรี 41"/>
            <p:cNvSpPr/>
            <p:nvPr/>
          </p:nvSpPr>
          <p:spPr bwMode="auto">
            <a:xfrm>
              <a:off x="1763713" y="4221163"/>
              <a:ext cx="287337" cy="28416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8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1" name="วงรี 40"/>
            <p:cNvSpPr/>
            <p:nvPr/>
          </p:nvSpPr>
          <p:spPr bwMode="auto">
            <a:xfrm>
              <a:off x="396875" y="4221163"/>
              <a:ext cx="287338" cy="28416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9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163" name="TextBox 77"/>
            <p:cNvSpPr txBox="1">
              <a:spLocks noChangeArrowheads="1"/>
            </p:cNvSpPr>
            <p:nvPr/>
          </p:nvSpPr>
          <p:spPr bwMode="auto">
            <a:xfrm>
              <a:off x="1187450" y="4797425"/>
              <a:ext cx="123348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บันทึก </a:t>
              </a:r>
              <a:r>
                <a:rPr lang="en-US" sz="1400" b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Message </a:t>
              </a:r>
              <a:endParaRPr lang="th-TH" sz="1400" b="1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ตอบกลับจาก สกย.</a:t>
              </a:r>
            </a:p>
          </p:txBody>
        </p:sp>
        <p:sp>
          <p:nvSpPr>
            <p:cNvPr id="6164" name="TextBox 77"/>
            <p:cNvSpPr txBox="1">
              <a:spLocks noChangeArrowheads="1"/>
            </p:cNvSpPr>
            <p:nvPr/>
          </p:nvSpPr>
          <p:spPr bwMode="auto">
            <a:xfrm>
              <a:off x="1511300" y="2600980"/>
              <a:ext cx="123190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ผู้ประกอบการรับทราบข้อมูลเลข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รับคำขอฯ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grpSp>
          <p:nvGrpSpPr>
            <p:cNvPr id="2" name="กลุ่ม 3"/>
            <p:cNvGrpSpPr>
              <a:grpSpLocks/>
            </p:cNvGrpSpPr>
            <p:nvPr/>
          </p:nvGrpSpPr>
          <p:grpSpPr bwMode="auto">
            <a:xfrm>
              <a:off x="549275" y="1489075"/>
              <a:ext cx="350838" cy="284163"/>
              <a:chOff x="3400748" y="1988840"/>
              <a:chExt cx="350589" cy="284162"/>
            </a:xfrm>
          </p:grpSpPr>
          <p:sp>
            <p:nvSpPr>
              <p:cNvPr id="46" name="วงรี 45"/>
              <p:cNvSpPr/>
              <p:nvPr/>
            </p:nvSpPr>
            <p:spPr bwMode="auto">
              <a:xfrm>
                <a:off x="3448339" y="1988840"/>
                <a:ext cx="287134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6172" name="สี่เหลี่ยมผืนผ้า 1"/>
              <p:cNvSpPr>
                <a:spLocks noChangeArrowheads="1"/>
              </p:cNvSpPr>
              <p:nvPr/>
            </p:nvSpPr>
            <p:spPr bwMode="auto">
              <a:xfrm>
                <a:off x="3400748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th-TH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10</a:t>
                </a:r>
              </a:p>
            </p:txBody>
          </p:sp>
        </p:grpSp>
        <p:grpSp>
          <p:nvGrpSpPr>
            <p:cNvPr id="3" name="กลุ่ม 4"/>
            <p:cNvGrpSpPr>
              <a:grpSpLocks/>
            </p:cNvGrpSpPr>
            <p:nvPr/>
          </p:nvGrpSpPr>
          <p:grpSpPr bwMode="auto">
            <a:xfrm>
              <a:off x="34925" y="1128713"/>
              <a:ext cx="2379663" cy="1147762"/>
              <a:chOff x="35496" y="1128391"/>
              <a:chExt cx="2379191" cy="1148481"/>
            </a:xfrm>
          </p:grpSpPr>
          <p:pic>
            <p:nvPicPr>
              <p:cNvPr id="6169" name="Picture 4">
                <a:hlinkClick r:id="rId8" action="ppaction://hlinkfile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l="25594" r="24995" b="40652"/>
              <a:stretch>
                <a:fillRect/>
              </a:stretch>
            </p:blipFill>
            <p:spPr bwMode="auto">
              <a:xfrm>
                <a:off x="899592" y="1128391"/>
                <a:ext cx="663625" cy="644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70" name="TextBox 77"/>
              <p:cNvSpPr txBox="1">
                <a:spLocks noChangeArrowheads="1"/>
              </p:cNvSpPr>
              <p:nvPr/>
            </p:nvSpPr>
            <p:spPr bwMode="auto">
              <a:xfrm>
                <a:off x="35496" y="1753652"/>
                <a:ext cx="237919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h-TH" sz="1400" b="1" dirty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ผู้ประกอบการส่งออก /</a:t>
                </a:r>
              </a:p>
              <a:p>
                <a:pPr algn="ctr"/>
                <a:r>
                  <a:rPr lang="th-TH" sz="1400" b="1" dirty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 ตัวแทนออก</a:t>
                </a:r>
                <a:r>
                  <a:rPr lang="th-TH" sz="1400" b="1" dirty="0" smtClean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ของ</a:t>
                </a:r>
                <a:r>
                  <a:rPr lang="en-US" sz="1400" b="1" dirty="0" smtClean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 / </a:t>
                </a:r>
                <a:r>
                  <a:rPr lang="en-US" sz="1400" b="1" dirty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Counter Service</a:t>
                </a:r>
                <a:endPara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sp>
          <p:nvSpPr>
            <p:cNvPr id="6168" name="TextBox 77"/>
            <p:cNvSpPr txBox="1">
              <a:spLocks noChangeArrowheads="1"/>
            </p:cNvSpPr>
            <p:nvPr/>
          </p:nvSpPr>
          <p:spPr bwMode="auto">
            <a:xfrm>
              <a:off x="3851275" y="2677180"/>
              <a:ext cx="144145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บันทึก</a:t>
              </a: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Log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endParaRPr lang="th-TH" sz="14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รับ-ส่งข้อมูล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31" name="Rectangle 30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ขั้นตอนการดำเนินการชำระเงินสงเคราะห์ทางอิเล็กทรอนิกส์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2" name="Picture 31" descr="ORRAF LG TP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34" name="สี่เหลี่ยมผืนผ้า 33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slow" advClick="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187450" y="1838980"/>
            <a:ext cx="6537325" cy="3750608"/>
            <a:chOff x="1187450" y="1838980"/>
            <a:chExt cx="6537325" cy="3750608"/>
          </a:xfrm>
        </p:grpSpPr>
        <p:graphicFrame>
          <p:nvGraphicFramePr>
            <p:cNvPr id="7171" name="วัตถุ 1"/>
            <p:cNvGraphicFramePr>
              <a:graphicFrameLocks noChangeAspect="1"/>
            </p:cNvGraphicFramePr>
            <p:nvPr/>
          </p:nvGraphicFramePr>
          <p:xfrm>
            <a:off x="3779838" y="2325688"/>
            <a:ext cx="1511300" cy="1824037"/>
          </p:xfrm>
          <a:graphic>
            <a:graphicData uri="http://schemas.openxmlformats.org/presentationml/2006/ole">
              <p:oleObj spid="_x0000_s17410" name="Visio" r:id="rId3" imgW="1576578" imgH="1901647" progId="Visio.Drawing.11">
                <p:link updateAutomatic="1"/>
              </p:oleObj>
            </a:graphicData>
          </a:graphic>
        </p:graphicFrame>
        <p:sp>
          <p:nvSpPr>
            <p:cNvPr id="19" name="TextBox 18"/>
            <p:cNvSpPr txBox="1"/>
            <p:nvPr/>
          </p:nvSpPr>
          <p:spPr>
            <a:xfrm>
              <a:off x="1881188" y="3573463"/>
              <a:ext cx="1106487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ระบบธนาคาร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7173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51050" y="2636838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4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610350" y="2778125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9" name="TextBox 38"/>
            <p:cNvSpPr txBox="1"/>
            <p:nvPr/>
          </p:nvSpPr>
          <p:spPr>
            <a:xfrm>
              <a:off x="6154738" y="3806825"/>
              <a:ext cx="1570037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 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1400" b="1" dirty="0" err="1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th-TH" sz="1400" b="1" dirty="0" err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สกย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.)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cxnSp>
          <p:nvCxnSpPr>
            <p:cNvPr id="7176" name="ลูกศรเชื่อมต่อแบบตรง 62"/>
            <p:cNvCxnSpPr>
              <a:cxnSpLocks noChangeShapeType="1"/>
            </p:cNvCxnSpPr>
            <p:nvPr/>
          </p:nvCxnSpPr>
          <p:spPr bwMode="auto">
            <a:xfrm flipH="1">
              <a:off x="3101975" y="3068638"/>
              <a:ext cx="461963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sp>
          <p:nvSpPr>
            <p:cNvPr id="7177" name="TextBox 39"/>
            <p:cNvSpPr txBox="1">
              <a:spLocks noChangeArrowheads="1"/>
            </p:cNvSpPr>
            <p:nvPr/>
          </p:nvSpPr>
          <p:spPr bwMode="auto">
            <a:xfrm>
              <a:off x="5435600" y="2438400"/>
              <a:ext cx="11525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ส่ง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ข้อมูล</a:t>
              </a:r>
            </a:p>
            <a:p>
              <a:pPr algn="ctr"/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เพื่อ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ตัดบัญชี</a:t>
              </a:r>
            </a:p>
          </p:txBody>
        </p:sp>
        <p:grpSp>
          <p:nvGrpSpPr>
            <p:cNvPr id="2" name="กลุ่ม 3"/>
            <p:cNvGrpSpPr>
              <a:grpSpLocks/>
            </p:cNvGrpSpPr>
            <p:nvPr/>
          </p:nvGrpSpPr>
          <p:grpSpPr bwMode="auto">
            <a:xfrm>
              <a:off x="6227763" y="3505200"/>
              <a:ext cx="350837" cy="284163"/>
              <a:chOff x="3409627" y="1988840"/>
              <a:chExt cx="350589" cy="284162"/>
            </a:xfrm>
          </p:grpSpPr>
          <p:sp>
            <p:nvSpPr>
              <p:cNvPr id="46" name="วงรี 45"/>
              <p:cNvSpPr/>
              <p:nvPr/>
            </p:nvSpPr>
            <p:spPr bwMode="auto">
              <a:xfrm>
                <a:off x="3447700" y="1988840"/>
                <a:ext cx="288721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7198" name="สี่เหลี่ยมผืนผ้า 1"/>
              <p:cNvSpPr>
                <a:spLocks noChangeArrowheads="1"/>
              </p:cNvSpPr>
              <p:nvPr/>
            </p:nvSpPr>
            <p:spPr bwMode="auto">
              <a:xfrm>
                <a:off x="3409627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th-TH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11</a:t>
                </a:r>
              </a:p>
            </p:txBody>
          </p:sp>
        </p:grpSp>
        <p:grpSp>
          <p:nvGrpSpPr>
            <p:cNvPr id="3" name="กลุ่ม 30"/>
            <p:cNvGrpSpPr>
              <a:grpSpLocks/>
            </p:cNvGrpSpPr>
            <p:nvPr/>
          </p:nvGrpSpPr>
          <p:grpSpPr bwMode="auto">
            <a:xfrm>
              <a:off x="3419475" y="3505200"/>
              <a:ext cx="350838" cy="284163"/>
              <a:chOff x="3410273" y="1988840"/>
              <a:chExt cx="350589" cy="284162"/>
            </a:xfrm>
          </p:grpSpPr>
          <p:sp>
            <p:nvSpPr>
              <p:cNvPr id="32" name="วงรี 31"/>
              <p:cNvSpPr/>
              <p:nvPr/>
            </p:nvSpPr>
            <p:spPr bwMode="auto">
              <a:xfrm>
                <a:off x="3448346" y="1988840"/>
                <a:ext cx="287134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7196" name="สี่เหลี่ยมผืนผ้า 32"/>
              <p:cNvSpPr>
                <a:spLocks noChangeArrowheads="1"/>
              </p:cNvSpPr>
              <p:nvPr/>
            </p:nvSpPr>
            <p:spPr bwMode="auto">
              <a:xfrm>
                <a:off x="3410273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th-TH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12</a:t>
                </a:r>
              </a:p>
            </p:txBody>
          </p:sp>
        </p:grpSp>
        <p:grpSp>
          <p:nvGrpSpPr>
            <p:cNvPr id="4" name="กลุ่ม 33"/>
            <p:cNvGrpSpPr>
              <a:grpSpLocks/>
            </p:cNvGrpSpPr>
            <p:nvPr/>
          </p:nvGrpSpPr>
          <p:grpSpPr bwMode="auto">
            <a:xfrm>
              <a:off x="1187450" y="4440238"/>
              <a:ext cx="2379663" cy="1149350"/>
              <a:chOff x="35496" y="1128391"/>
              <a:chExt cx="2379191" cy="1148481"/>
            </a:xfrm>
          </p:grpSpPr>
          <p:pic>
            <p:nvPicPr>
              <p:cNvPr id="7193" name="Picture 4">
                <a:hlinkClick r:id="rId5" action="ppaction://hlinkfile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25594" r="24995" b="40652"/>
              <a:stretch>
                <a:fillRect/>
              </a:stretch>
            </p:blipFill>
            <p:spPr bwMode="auto">
              <a:xfrm>
                <a:off x="886966" y="1128391"/>
                <a:ext cx="663625" cy="644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7194" name="TextBox 77"/>
              <p:cNvSpPr txBox="1">
                <a:spLocks noChangeArrowheads="1"/>
              </p:cNvSpPr>
              <p:nvPr/>
            </p:nvSpPr>
            <p:spPr bwMode="auto">
              <a:xfrm>
                <a:off x="35496" y="1753652"/>
                <a:ext cx="237919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h-TH" sz="1400" b="1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ผู้ประกอบการส่งออก /</a:t>
                </a:r>
              </a:p>
              <a:p>
                <a:pPr algn="ctr"/>
                <a:r>
                  <a:rPr lang="th-TH" sz="1400" b="1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 ตัวแทนออกของ</a:t>
                </a:r>
                <a:r>
                  <a:rPr lang="en-US" sz="1400" b="1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/ Counter Service</a:t>
                </a:r>
                <a:endParaRPr lang="th-TH" sz="1400" b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cxnSp>
          <p:nvCxnSpPr>
            <p:cNvPr id="7181" name="ลูกศรเชื่อมต่อแบบตรง 60"/>
            <p:cNvCxnSpPr>
              <a:cxnSpLocks noChangeShapeType="1"/>
            </p:cNvCxnSpPr>
            <p:nvPr/>
          </p:nvCxnSpPr>
          <p:spPr bwMode="auto">
            <a:xfrm flipH="1" flipV="1">
              <a:off x="2370138" y="3933825"/>
              <a:ext cx="1587" cy="43180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prstDash val="dash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7182" name="TextBox 42"/>
            <p:cNvSpPr txBox="1">
              <a:spLocks noChangeArrowheads="1"/>
            </p:cNvSpPr>
            <p:nvPr/>
          </p:nvSpPr>
          <p:spPr bwMode="auto">
            <a:xfrm>
              <a:off x="1619250" y="4076700"/>
              <a:ext cx="81756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สั่งตัดบัญชี</a:t>
              </a:r>
            </a:p>
          </p:txBody>
        </p:sp>
        <p:grpSp>
          <p:nvGrpSpPr>
            <p:cNvPr id="5" name="กลุ่ม 48"/>
            <p:cNvGrpSpPr>
              <a:grpSpLocks/>
            </p:cNvGrpSpPr>
            <p:nvPr/>
          </p:nvGrpSpPr>
          <p:grpSpPr bwMode="auto">
            <a:xfrm>
              <a:off x="1476375" y="3429000"/>
              <a:ext cx="349250" cy="284163"/>
              <a:chOff x="3410273" y="1988840"/>
              <a:chExt cx="350589" cy="284162"/>
            </a:xfrm>
          </p:grpSpPr>
          <p:sp>
            <p:nvSpPr>
              <p:cNvPr id="50" name="วงรี 49"/>
              <p:cNvSpPr/>
              <p:nvPr/>
            </p:nvSpPr>
            <p:spPr bwMode="auto">
              <a:xfrm>
                <a:off x="3448519" y="1988840"/>
                <a:ext cx="286846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7192" name="สี่เหลี่ยมผืนผ้า 50"/>
              <p:cNvSpPr>
                <a:spLocks noChangeArrowheads="1"/>
              </p:cNvSpPr>
              <p:nvPr/>
            </p:nvSpPr>
            <p:spPr bwMode="auto">
              <a:xfrm>
                <a:off x="3410273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th-TH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13</a:t>
                </a:r>
              </a:p>
            </p:txBody>
          </p:sp>
        </p:grpSp>
        <p:grpSp>
          <p:nvGrpSpPr>
            <p:cNvPr id="6" name="กลุ่ม 51"/>
            <p:cNvGrpSpPr>
              <a:grpSpLocks/>
            </p:cNvGrpSpPr>
            <p:nvPr/>
          </p:nvGrpSpPr>
          <p:grpSpPr bwMode="auto">
            <a:xfrm>
              <a:off x="1331913" y="5013325"/>
              <a:ext cx="350837" cy="284163"/>
              <a:chOff x="3410273" y="1988840"/>
              <a:chExt cx="350589" cy="284162"/>
            </a:xfrm>
          </p:grpSpPr>
          <p:sp>
            <p:nvSpPr>
              <p:cNvPr id="53" name="วงรี 52"/>
              <p:cNvSpPr/>
              <p:nvPr/>
            </p:nvSpPr>
            <p:spPr bwMode="auto">
              <a:xfrm>
                <a:off x="3448346" y="1988840"/>
                <a:ext cx="287134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7190" name="สี่เหลี่ยมผืนผ้า 53"/>
              <p:cNvSpPr>
                <a:spLocks noChangeArrowheads="1"/>
              </p:cNvSpPr>
              <p:nvPr/>
            </p:nvSpPr>
            <p:spPr bwMode="auto">
              <a:xfrm>
                <a:off x="3410273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th-TH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14</a:t>
                </a:r>
              </a:p>
            </p:txBody>
          </p:sp>
        </p:grpSp>
        <p:sp>
          <p:nvSpPr>
            <p:cNvPr id="7185" name="TextBox 39"/>
            <p:cNvSpPr txBox="1">
              <a:spLocks noChangeArrowheads="1"/>
            </p:cNvSpPr>
            <p:nvPr/>
          </p:nvSpPr>
          <p:spPr bwMode="auto">
            <a:xfrm>
              <a:off x="2771775" y="2438400"/>
              <a:ext cx="11525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ส่ง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ข้อมูล</a:t>
              </a:r>
            </a:p>
            <a:p>
              <a:pPr algn="ctr"/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เพื่อ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ตัดบัญชี</a:t>
              </a:r>
            </a:p>
          </p:txBody>
        </p:sp>
        <p:cxnSp>
          <p:nvCxnSpPr>
            <p:cNvPr id="7186" name="ลูกศรเชื่อมต่อแบบตรง 62"/>
            <p:cNvCxnSpPr>
              <a:cxnSpLocks noChangeShapeType="1"/>
            </p:cNvCxnSpPr>
            <p:nvPr/>
          </p:nvCxnSpPr>
          <p:spPr bwMode="auto">
            <a:xfrm flipH="1">
              <a:off x="5651500" y="3068638"/>
              <a:ext cx="461963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sp>
          <p:nvSpPr>
            <p:cNvPr id="7188" name="TextBox 77"/>
            <p:cNvSpPr txBox="1">
              <a:spLocks noChangeArrowheads="1"/>
            </p:cNvSpPr>
            <p:nvPr/>
          </p:nvSpPr>
          <p:spPr bwMode="auto">
            <a:xfrm>
              <a:off x="3851275" y="1838980"/>
              <a:ext cx="144145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บันทึก</a:t>
              </a: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Log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endParaRPr lang="th-TH" sz="14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รับ-ส่งข้อมูล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34" name="Rectangle 33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ขั้นตอนการดำเนินการชำระเงินสงเคราะห์ทางอิเล็กทรอนิกส์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5" name="Picture 34" descr="ORRAF LG TP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36" name="สี่เหลี่ยมผืนผ้า 3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slow" advClick="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971550" y="1631950"/>
            <a:ext cx="7777163" cy="3587095"/>
            <a:chOff x="971550" y="1631950"/>
            <a:chExt cx="7777163" cy="3587095"/>
          </a:xfrm>
        </p:grpSpPr>
        <p:graphicFrame>
          <p:nvGraphicFramePr>
            <p:cNvPr id="8195" name="วัตถุ 1"/>
            <p:cNvGraphicFramePr>
              <a:graphicFrameLocks noChangeAspect="1"/>
            </p:cNvGraphicFramePr>
            <p:nvPr/>
          </p:nvGraphicFramePr>
          <p:xfrm>
            <a:off x="3276600" y="2973388"/>
            <a:ext cx="1511300" cy="1824037"/>
          </p:xfrm>
          <a:graphic>
            <a:graphicData uri="http://schemas.openxmlformats.org/presentationml/2006/ole">
              <p:oleObj spid="_x0000_s18434" name="Visio" r:id="rId3" imgW="1576578" imgH="1901647" progId="Visio.Drawing.11">
                <p:link updateAutomatic="1"/>
              </p:oleObj>
            </a:graphicData>
          </a:graphic>
        </p:graphicFrame>
        <p:sp>
          <p:nvSpPr>
            <p:cNvPr id="19" name="TextBox 18"/>
            <p:cNvSpPr txBox="1"/>
            <p:nvPr/>
          </p:nvSpPr>
          <p:spPr>
            <a:xfrm>
              <a:off x="1377950" y="4221163"/>
              <a:ext cx="1106488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ระบบธนาคาร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8197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47813" y="3284538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198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80175" y="3328988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9" name="TextBox 38"/>
            <p:cNvSpPr txBox="1"/>
            <p:nvPr/>
          </p:nvSpPr>
          <p:spPr>
            <a:xfrm>
              <a:off x="6026150" y="4338638"/>
              <a:ext cx="1570038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 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1400" b="1" dirty="0" err="1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th-TH" sz="1400" b="1" dirty="0" err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สกย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.)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8200" name="TextBox 42"/>
            <p:cNvSpPr txBox="1">
              <a:spLocks noChangeArrowheads="1"/>
            </p:cNvSpPr>
            <p:nvPr/>
          </p:nvSpPr>
          <p:spPr bwMode="auto">
            <a:xfrm>
              <a:off x="2459038" y="3429000"/>
              <a:ext cx="81756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ตัดบัญชีแล้ว</a:t>
              </a:r>
            </a:p>
          </p:txBody>
        </p:sp>
        <p:grpSp>
          <p:nvGrpSpPr>
            <p:cNvPr id="2" name="กลุ่ม 3"/>
            <p:cNvGrpSpPr>
              <a:grpSpLocks/>
            </p:cNvGrpSpPr>
            <p:nvPr/>
          </p:nvGrpSpPr>
          <p:grpSpPr bwMode="auto">
            <a:xfrm>
              <a:off x="5810250" y="4386263"/>
              <a:ext cx="350838" cy="284162"/>
              <a:chOff x="3409627" y="1988840"/>
              <a:chExt cx="350589" cy="284162"/>
            </a:xfrm>
          </p:grpSpPr>
          <p:sp>
            <p:nvSpPr>
              <p:cNvPr id="46" name="วงรี 45"/>
              <p:cNvSpPr/>
              <p:nvPr/>
            </p:nvSpPr>
            <p:spPr bwMode="auto">
              <a:xfrm>
                <a:off x="3447700" y="1988840"/>
                <a:ext cx="288720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8221" name="สี่เหลี่ยมผืนผ้า 1"/>
              <p:cNvSpPr>
                <a:spLocks noChangeArrowheads="1"/>
              </p:cNvSpPr>
              <p:nvPr/>
            </p:nvSpPr>
            <p:spPr bwMode="auto">
              <a:xfrm>
                <a:off x="3409627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th-TH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17</a:t>
                </a:r>
              </a:p>
            </p:txBody>
          </p:sp>
        </p:grpSp>
        <p:grpSp>
          <p:nvGrpSpPr>
            <p:cNvPr id="3" name="กลุ่ม 30"/>
            <p:cNvGrpSpPr>
              <a:grpSpLocks/>
            </p:cNvGrpSpPr>
            <p:nvPr/>
          </p:nvGrpSpPr>
          <p:grpSpPr bwMode="auto">
            <a:xfrm>
              <a:off x="2987675" y="4076700"/>
              <a:ext cx="350838" cy="284163"/>
              <a:chOff x="3410273" y="1988840"/>
              <a:chExt cx="350589" cy="284162"/>
            </a:xfrm>
          </p:grpSpPr>
          <p:sp>
            <p:nvSpPr>
              <p:cNvPr id="32" name="วงรี 31"/>
              <p:cNvSpPr/>
              <p:nvPr/>
            </p:nvSpPr>
            <p:spPr bwMode="auto">
              <a:xfrm>
                <a:off x="3448346" y="1988840"/>
                <a:ext cx="287134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8219" name="สี่เหลี่ยมผืนผ้า 32"/>
              <p:cNvSpPr>
                <a:spLocks noChangeArrowheads="1"/>
              </p:cNvSpPr>
              <p:nvPr/>
            </p:nvSpPr>
            <p:spPr bwMode="auto">
              <a:xfrm>
                <a:off x="3410273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th-TH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16</a:t>
                </a:r>
              </a:p>
            </p:txBody>
          </p:sp>
        </p:grpSp>
        <p:grpSp>
          <p:nvGrpSpPr>
            <p:cNvPr id="4" name="กลุ่ม 48"/>
            <p:cNvGrpSpPr>
              <a:grpSpLocks/>
            </p:cNvGrpSpPr>
            <p:nvPr/>
          </p:nvGrpSpPr>
          <p:grpSpPr bwMode="auto">
            <a:xfrm>
              <a:off x="971550" y="4076700"/>
              <a:ext cx="350838" cy="284163"/>
              <a:chOff x="3410273" y="1988840"/>
              <a:chExt cx="350589" cy="284162"/>
            </a:xfrm>
          </p:grpSpPr>
          <p:sp>
            <p:nvSpPr>
              <p:cNvPr id="50" name="วงรี 49"/>
              <p:cNvSpPr/>
              <p:nvPr/>
            </p:nvSpPr>
            <p:spPr bwMode="auto">
              <a:xfrm>
                <a:off x="3448346" y="1988840"/>
                <a:ext cx="287134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8217" name="สี่เหลี่ยมผืนผ้า 50"/>
              <p:cNvSpPr>
                <a:spLocks noChangeArrowheads="1"/>
              </p:cNvSpPr>
              <p:nvPr/>
            </p:nvSpPr>
            <p:spPr bwMode="auto">
              <a:xfrm>
                <a:off x="3410273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th-TH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15</a:t>
                </a:r>
              </a:p>
            </p:txBody>
          </p:sp>
        </p:grpSp>
        <p:cxnSp>
          <p:nvCxnSpPr>
            <p:cNvPr id="8204" name="ลูกศรเชื่อมต่อแบบตรง 59"/>
            <p:cNvCxnSpPr>
              <a:cxnSpLocks noChangeShapeType="1"/>
            </p:cNvCxnSpPr>
            <p:nvPr/>
          </p:nvCxnSpPr>
          <p:spPr bwMode="auto">
            <a:xfrm flipH="1">
              <a:off x="2627313" y="3789363"/>
              <a:ext cx="463550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8205" name="ลูกศรเชื่อมต่อแบบตรง 59"/>
            <p:cNvCxnSpPr>
              <a:cxnSpLocks noChangeShapeType="1"/>
            </p:cNvCxnSpPr>
            <p:nvPr/>
          </p:nvCxnSpPr>
          <p:spPr bwMode="auto">
            <a:xfrm flipH="1" flipV="1">
              <a:off x="5292725" y="3789363"/>
              <a:ext cx="574675" cy="635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sp>
          <p:nvSpPr>
            <p:cNvPr id="8206" name="TextBox 39"/>
            <p:cNvSpPr txBox="1">
              <a:spLocks noChangeArrowheads="1"/>
            </p:cNvSpPr>
            <p:nvPr/>
          </p:nvSpPr>
          <p:spPr bwMode="auto">
            <a:xfrm>
              <a:off x="5940425" y="4695825"/>
              <a:ext cx="18002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รับทราบการตัดบัญชี</a:t>
              </a:r>
            </a:p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และออกเลขที่ใบรับ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เงิน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8207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35725" y="1631950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2" name="TextBox 41"/>
            <p:cNvSpPr txBox="1"/>
            <p:nvPr/>
          </p:nvSpPr>
          <p:spPr>
            <a:xfrm>
              <a:off x="7164388" y="2565400"/>
              <a:ext cx="1439862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Back office </a:t>
              </a:r>
              <a:r>
                <a:rPr lang="th-TH" sz="1400" b="1" dirty="0" err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สกย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.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grpSp>
          <p:nvGrpSpPr>
            <p:cNvPr id="5" name="กลุ่ม 42"/>
            <p:cNvGrpSpPr>
              <a:grpSpLocks/>
            </p:cNvGrpSpPr>
            <p:nvPr/>
          </p:nvGrpSpPr>
          <p:grpSpPr bwMode="auto">
            <a:xfrm>
              <a:off x="6958013" y="2565400"/>
              <a:ext cx="350837" cy="284163"/>
              <a:chOff x="3409627" y="1988840"/>
              <a:chExt cx="350589" cy="284162"/>
            </a:xfrm>
          </p:grpSpPr>
          <p:sp>
            <p:nvSpPr>
              <p:cNvPr id="45" name="วงรี 44"/>
              <p:cNvSpPr/>
              <p:nvPr/>
            </p:nvSpPr>
            <p:spPr bwMode="auto">
              <a:xfrm>
                <a:off x="3447700" y="1988840"/>
                <a:ext cx="288721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8215" name="สี่เหลี่ยมผืนผ้า 46"/>
              <p:cNvSpPr>
                <a:spLocks noChangeArrowheads="1"/>
              </p:cNvSpPr>
              <p:nvPr/>
            </p:nvSpPr>
            <p:spPr bwMode="auto">
              <a:xfrm>
                <a:off x="3409627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th-TH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18</a:t>
                </a:r>
              </a:p>
            </p:txBody>
          </p:sp>
        </p:grpSp>
        <p:cxnSp>
          <p:nvCxnSpPr>
            <p:cNvPr id="8210" name="ลูกศรเชื่อมต่อแบบตรง 55"/>
            <p:cNvCxnSpPr>
              <a:cxnSpLocks noChangeShapeType="1"/>
            </p:cNvCxnSpPr>
            <p:nvPr/>
          </p:nvCxnSpPr>
          <p:spPr bwMode="auto">
            <a:xfrm flipV="1">
              <a:off x="6804025" y="2687638"/>
              <a:ext cx="0" cy="4540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sp>
          <p:nvSpPr>
            <p:cNvPr id="8211" name="TextBox 39"/>
            <p:cNvSpPr txBox="1">
              <a:spLocks noChangeArrowheads="1"/>
            </p:cNvSpPr>
            <p:nvPr/>
          </p:nvSpPr>
          <p:spPr bwMode="auto">
            <a:xfrm>
              <a:off x="6948488" y="1773238"/>
              <a:ext cx="18002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บันทึกรับทราบการตัดบัญชี</a:t>
              </a:r>
            </a:p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และบันทึกเลขที่ใบรับ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เงิน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8213" name="TextBox 77"/>
            <p:cNvSpPr txBox="1">
              <a:spLocks noChangeArrowheads="1"/>
            </p:cNvSpPr>
            <p:nvPr/>
          </p:nvSpPr>
          <p:spPr bwMode="auto">
            <a:xfrm>
              <a:off x="3419475" y="2438400"/>
              <a:ext cx="143986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บันทึก</a:t>
              </a: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Log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endParaRPr lang="th-TH" sz="14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รับ-ส่งข้อมูล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33" name="Rectangle 32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ขั้นตอนการดำเนินการชำระเงินสงเคราะห์ทางอิเล็กทรอนิกส์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4" name="Picture 33" descr="ORRAF LG TP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36" name="TextBox 42"/>
          <p:cNvSpPr txBox="1">
            <a:spLocks noChangeArrowheads="1"/>
          </p:cNvSpPr>
          <p:nvPr/>
        </p:nvSpPr>
        <p:spPr bwMode="auto">
          <a:xfrm>
            <a:off x="5202238" y="3429000"/>
            <a:ext cx="8175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ตัดบัญชีแล้ว</a:t>
            </a:r>
          </a:p>
        </p:txBody>
      </p:sp>
      <p:sp>
        <p:nvSpPr>
          <p:cNvPr id="37" name="สี่เหลี่ยมผืนผ้า 3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slow" advClick="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/>
        </p:nvGrpSpPr>
        <p:grpSpPr>
          <a:xfrm>
            <a:off x="34925" y="1128713"/>
            <a:ext cx="9074150" cy="5284787"/>
            <a:chOff x="34925" y="1128713"/>
            <a:chExt cx="9074150" cy="5284787"/>
          </a:xfrm>
        </p:grpSpPr>
        <p:pic>
          <p:nvPicPr>
            <p:cNvPr id="9219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0250" y="2565400"/>
              <a:ext cx="858838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20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8675" y="3633788"/>
              <a:ext cx="595313" cy="1090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21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32013" y="3573463"/>
              <a:ext cx="614362" cy="1112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aphicFrame>
          <p:nvGraphicFramePr>
            <p:cNvPr id="9222" name="วัตถุ 1"/>
            <p:cNvGraphicFramePr>
              <a:graphicFrameLocks noChangeAspect="1"/>
            </p:cNvGraphicFramePr>
            <p:nvPr/>
          </p:nvGraphicFramePr>
          <p:xfrm>
            <a:off x="3708400" y="3117850"/>
            <a:ext cx="1511300" cy="1824038"/>
          </p:xfrm>
          <a:graphic>
            <a:graphicData uri="http://schemas.openxmlformats.org/presentationml/2006/ole">
              <p:oleObj spid="_x0000_s19458" name="Visio" r:id="rId6" imgW="1576578" imgH="1901647" progId="Visio.Drawing.11">
                <p:link updateAutomatic="1"/>
              </p:oleObj>
            </a:graphicData>
          </a:graphic>
        </p:graphicFrame>
        <p:pic>
          <p:nvPicPr>
            <p:cNvPr id="9223" name="Picture 1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227763" y="3503613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9" name="TextBox 38"/>
            <p:cNvSpPr txBox="1"/>
            <p:nvPr/>
          </p:nvSpPr>
          <p:spPr>
            <a:xfrm>
              <a:off x="5867400" y="3162300"/>
              <a:ext cx="1570038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 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1400" b="1" dirty="0" err="1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Cess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th-TH" sz="1400" b="1" dirty="0" err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สกย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.)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cxnSp>
          <p:nvCxnSpPr>
            <p:cNvPr id="9225" name="ลูกศรเชื่อมต่อแบบตรง 55"/>
            <p:cNvCxnSpPr>
              <a:cxnSpLocks noChangeShapeType="1"/>
            </p:cNvCxnSpPr>
            <p:nvPr/>
          </p:nvCxnSpPr>
          <p:spPr bwMode="auto">
            <a:xfrm flipV="1">
              <a:off x="1258888" y="2276475"/>
              <a:ext cx="0" cy="2889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9226" name="ลูกศรเชื่อมต่อแบบตรง 56"/>
            <p:cNvCxnSpPr>
              <a:cxnSpLocks noChangeShapeType="1"/>
            </p:cNvCxnSpPr>
            <p:nvPr/>
          </p:nvCxnSpPr>
          <p:spPr bwMode="auto">
            <a:xfrm flipV="1">
              <a:off x="1258888" y="3284538"/>
              <a:ext cx="0" cy="2889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9227" name="ลูกศรเชื่อมต่อแบบตรง 58"/>
            <p:cNvCxnSpPr>
              <a:cxnSpLocks noChangeShapeType="1"/>
            </p:cNvCxnSpPr>
            <p:nvPr/>
          </p:nvCxnSpPr>
          <p:spPr bwMode="auto">
            <a:xfrm flipH="1">
              <a:off x="1589088" y="3933825"/>
              <a:ext cx="461962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9228" name="ลูกศรเชื่อมต่อแบบตรง 60"/>
            <p:cNvCxnSpPr>
              <a:cxnSpLocks noChangeShapeType="1"/>
            </p:cNvCxnSpPr>
            <p:nvPr/>
          </p:nvCxnSpPr>
          <p:spPr bwMode="auto">
            <a:xfrm flipH="1">
              <a:off x="3028950" y="3933825"/>
              <a:ext cx="463550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cxnSp>
          <p:nvCxnSpPr>
            <p:cNvPr id="9229" name="ลูกศรเชื่อมต่อแบบตรง 62"/>
            <p:cNvCxnSpPr>
              <a:cxnSpLocks noChangeShapeType="1"/>
            </p:cNvCxnSpPr>
            <p:nvPr/>
          </p:nvCxnSpPr>
          <p:spPr bwMode="auto">
            <a:xfrm flipH="1">
              <a:off x="5549900" y="3933825"/>
              <a:ext cx="461963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sp>
          <p:nvSpPr>
            <p:cNvPr id="9230" name="TextBox 77"/>
            <p:cNvSpPr txBox="1">
              <a:spLocks noChangeArrowheads="1"/>
            </p:cNvSpPr>
            <p:nvPr/>
          </p:nvSpPr>
          <p:spPr bwMode="auto">
            <a:xfrm>
              <a:off x="5181600" y="3581400"/>
              <a:ext cx="108108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แจ้ง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เลขที่ใบ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รับเงิน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231" name="TextBox 77"/>
            <p:cNvSpPr txBox="1">
              <a:spLocks noChangeArrowheads="1"/>
            </p:cNvSpPr>
            <p:nvPr/>
          </p:nvSpPr>
          <p:spPr bwMode="auto">
            <a:xfrm>
              <a:off x="1466850" y="2606675"/>
              <a:ext cx="123348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เลขที่ใบ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รับเงิน 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อัตโนมัติ</a:t>
              </a:r>
            </a:p>
          </p:txBody>
        </p:sp>
        <p:grpSp>
          <p:nvGrpSpPr>
            <p:cNvPr id="2" name="กลุ่ม 3"/>
            <p:cNvGrpSpPr>
              <a:grpSpLocks/>
            </p:cNvGrpSpPr>
            <p:nvPr/>
          </p:nvGrpSpPr>
          <p:grpSpPr bwMode="auto">
            <a:xfrm>
              <a:off x="573088" y="1489075"/>
              <a:ext cx="350837" cy="284163"/>
              <a:chOff x="3425131" y="1988840"/>
              <a:chExt cx="350589" cy="284162"/>
            </a:xfrm>
          </p:grpSpPr>
          <p:sp>
            <p:nvSpPr>
              <p:cNvPr id="46" name="วงรี 45"/>
              <p:cNvSpPr/>
              <p:nvPr/>
            </p:nvSpPr>
            <p:spPr bwMode="auto">
              <a:xfrm>
                <a:off x="3448926" y="1988840"/>
                <a:ext cx="287135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9274" name="สี่เหลี่ยมผืนผ้า 1"/>
              <p:cNvSpPr>
                <a:spLocks noChangeArrowheads="1"/>
              </p:cNvSpPr>
              <p:nvPr/>
            </p:nvSpPr>
            <p:spPr bwMode="auto">
              <a:xfrm>
                <a:off x="3425131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en-US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25</a:t>
                </a:r>
                <a:endParaRPr lang="th-TH" sz="140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grpSp>
          <p:nvGrpSpPr>
            <p:cNvPr id="3" name="กลุ่ม 4"/>
            <p:cNvGrpSpPr>
              <a:grpSpLocks/>
            </p:cNvGrpSpPr>
            <p:nvPr/>
          </p:nvGrpSpPr>
          <p:grpSpPr bwMode="auto">
            <a:xfrm>
              <a:off x="34925" y="1128713"/>
              <a:ext cx="2379663" cy="1147762"/>
              <a:chOff x="35496" y="1128391"/>
              <a:chExt cx="2379191" cy="1148481"/>
            </a:xfrm>
          </p:grpSpPr>
          <p:pic>
            <p:nvPicPr>
              <p:cNvPr id="9271" name="Picture 4">
                <a:hlinkClick r:id="rId8" action="ppaction://hlinkfile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l="25594" r="24995" b="40652"/>
              <a:stretch>
                <a:fillRect/>
              </a:stretch>
            </p:blipFill>
            <p:spPr bwMode="auto">
              <a:xfrm>
                <a:off x="899592" y="1128391"/>
                <a:ext cx="663625" cy="644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9272" name="TextBox 77"/>
              <p:cNvSpPr txBox="1">
                <a:spLocks noChangeArrowheads="1"/>
              </p:cNvSpPr>
              <p:nvPr/>
            </p:nvSpPr>
            <p:spPr bwMode="auto">
              <a:xfrm>
                <a:off x="35496" y="1753652"/>
                <a:ext cx="2379191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h-TH" sz="1400" b="1" dirty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ผู้ประกอบการส่งออก /</a:t>
                </a:r>
              </a:p>
              <a:p>
                <a:pPr algn="ctr"/>
                <a:r>
                  <a:rPr lang="th-TH" sz="1400" b="1" dirty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 ตัวแทนออก</a:t>
                </a:r>
                <a:r>
                  <a:rPr lang="th-TH" sz="1400" b="1" dirty="0" smtClean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ของ</a:t>
                </a:r>
                <a:r>
                  <a:rPr lang="en-US" sz="1400" b="1" dirty="0" smtClean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 / </a:t>
                </a:r>
                <a:r>
                  <a:rPr lang="en-US" sz="1400" b="1" dirty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Counter Service</a:t>
                </a:r>
                <a:endPara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grpSp>
          <p:nvGrpSpPr>
            <p:cNvPr id="4" name="กลุ่ม 27"/>
            <p:cNvGrpSpPr>
              <a:grpSpLocks/>
            </p:cNvGrpSpPr>
            <p:nvPr/>
          </p:nvGrpSpPr>
          <p:grpSpPr bwMode="auto">
            <a:xfrm>
              <a:off x="6988175" y="3810000"/>
              <a:ext cx="350838" cy="284163"/>
              <a:chOff x="3400748" y="1988840"/>
              <a:chExt cx="350589" cy="284162"/>
            </a:xfrm>
          </p:grpSpPr>
          <p:sp>
            <p:nvSpPr>
              <p:cNvPr id="29" name="วงรี 28"/>
              <p:cNvSpPr/>
              <p:nvPr/>
            </p:nvSpPr>
            <p:spPr bwMode="auto">
              <a:xfrm>
                <a:off x="3448339" y="1988840"/>
                <a:ext cx="287134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9270" name="สี่เหลี่ยมผืนผ้า 29"/>
              <p:cNvSpPr>
                <a:spLocks noChangeArrowheads="1"/>
              </p:cNvSpPr>
              <p:nvPr/>
            </p:nvSpPr>
            <p:spPr bwMode="auto">
              <a:xfrm>
                <a:off x="3400748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en-US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20</a:t>
                </a:r>
                <a:endParaRPr lang="th-TH" sz="140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sp>
          <p:nvSpPr>
            <p:cNvPr id="9236" name="TextBox 39"/>
            <p:cNvSpPr txBox="1">
              <a:spLocks noChangeArrowheads="1"/>
            </p:cNvSpPr>
            <p:nvPr/>
          </p:nvSpPr>
          <p:spPr bwMode="auto">
            <a:xfrm>
              <a:off x="7148513" y="3789363"/>
              <a:ext cx="196056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แจ้งเลขที่ใบรับ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เงิน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ไปยังระบบ 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e-Licensing 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237" name="TextBox 77"/>
            <p:cNvSpPr txBox="1">
              <a:spLocks noChangeArrowheads="1"/>
            </p:cNvSpPr>
            <p:nvPr/>
          </p:nvSpPr>
          <p:spPr bwMode="auto">
            <a:xfrm>
              <a:off x="3793486" y="2612408"/>
              <a:ext cx="143986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บันทึก</a:t>
              </a: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Log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endParaRPr lang="th-TH" sz="14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รับ-ส่งข้อมูล</a:t>
              </a:r>
            </a:p>
          </p:txBody>
        </p:sp>
        <p:grpSp>
          <p:nvGrpSpPr>
            <p:cNvPr id="5" name="กลุ่ม 33"/>
            <p:cNvGrpSpPr>
              <a:grpSpLocks/>
            </p:cNvGrpSpPr>
            <p:nvPr/>
          </p:nvGrpSpPr>
          <p:grpSpPr bwMode="auto">
            <a:xfrm>
              <a:off x="3419475" y="5445125"/>
              <a:ext cx="350838" cy="284163"/>
              <a:chOff x="3400748" y="1988840"/>
              <a:chExt cx="350589" cy="284162"/>
            </a:xfrm>
          </p:grpSpPr>
          <p:sp>
            <p:nvSpPr>
              <p:cNvPr id="35" name="วงรี 34"/>
              <p:cNvSpPr/>
              <p:nvPr/>
            </p:nvSpPr>
            <p:spPr bwMode="auto">
              <a:xfrm>
                <a:off x="3448339" y="1988840"/>
                <a:ext cx="287134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9268" name="สี่เหลี่ยมผืนผ้า 35"/>
              <p:cNvSpPr>
                <a:spLocks noChangeArrowheads="1"/>
              </p:cNvSpPr>
              <p:nvPr/>
            </p:nvSpPr>
            <p:spPr bwMode="auto">
              <a:xfrm>
                <a:off x="3400748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en-US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21</a:t>
                </a:r>
                <a:endParaRPr lang="th-TH" sz="140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pic>
          <p:nvPicPr>
            <p:cNvPr id="9239" name="Picture 1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690813" y="5029200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240" name="TextBox 39"/>
            <p:cNvSpPr txBox="1">
              <a:spLocks noChangeArrowheads="1"/>
            </p:cNvSpPr>
            <p:nvPr/>
          </p:nvSpPr>
          <p:spPr bwMode="auto">
            <a:xfrm>
              <a:off x="2051050" y="5891212"/>
              <a:ext cx="1754188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 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e-Licensing</a:t>
              </a:r>
              <a:endParaRPr lang="en-US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กรมศุลกากร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cxnSp>
          <p:nvCxnSpPr>
            <p:cNvPr id="9241" name="ลูกศรเชื่อมต่อแบบตรง 63"/>
            <p:cNvCxnSpPr>
              <a:cxnSpLocks noChangeShapeType="1"/>
            </p:cNvCxnSpPr>
            <p:nvPr/>
          </p:nvCxnSpPr>
          <p:spPr bwMode="auto">
            <a:xfrm flipH="1">
              <a:off x="3578225" y="5013325"/>
              <a:ext cx="346075" cy="30797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cxnSp>
          <p:nvCxnSpPr>
            <p:cNvPr id="9242" name="ลูกศรเชื่อมต่อแบบตรง 64"/>
            <p:cNvCxnSpPr>
              <a:cxnSpLocks noChangeShapeType="1"/>
            </p:cNvCxnSpPr>
            <p:nvPr/>
          </p:nvCxnSpPr>
          <p:spPr bwMode="auto">
            <a:xfrm flipH="1">
              <a:off x="3433763" y="4941888"/>
              <a:ext cx="314325" cy="303212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none" w="lg" len="lg"/>
              <a:tailEnd type="triangle" w="lg" len="lg"/>
            </a:ln>
            <a:effectLst/>
          </p:spPr>
        </p:cxnSp>
        <p:sp>
          <p:nvSpPr>
            <p:cNvPr id="9243" name="TextBox 39"/>
            <p:cNvSpPr txBox="1">
              <a:spLocks noChangeArrowheads="1"/>
            </p:cNvSpPr>
            <p:nvPr/>
          </p:nvSpPr>
          <p:spPr bwMode="auto">
            <a:xfrm>
              <a:off x="3505200" y="5643292"/>
              <a:ext cx="22479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บันทึกข้อมูล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ใบรับเงิน ลง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ใน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ระบบ ฯ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และแจ้งข้อความ </a:t>
              </a: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Accept 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กลับไปที่ สกย.</a:t>
              </a:r>
            </a:p>
          </p:txBody>
        </p:sp>
        <p:sp>
          <p:nvSpPr>
            <p:cNvPr id="9244" name="TextBox 77"/>
            <p:cNvSpPr txBox="1">
              <a:spLocks noChangeArrowheads="1"/>
            </p:cNvSpPr>
            <p:nvPr/>
          </p:nvSpPr>
          <p:spPr bwMode="auto">
            <a:xfrm>
              <a:off x="2438400" y="4648200"/>
              <a:ext cx="14478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สกย.แจ้ง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เลขที่ใบ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รับเงิน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245" name="TextBox 77"/>
            <p:cNvSpPr txBox="1">
              <a:spLocks noChangeArrowheads="1"/>
            </p:cNvSpPr>
            <p:nvPr/>
          </p:nvSpPr>
          <p:spPr bwMode="auto">
            <a:xfrm>
              <a:off x="3492500" y="5157788"/>
              <a:ext cx="117316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แจ้ง </a:t>
              </a:r>
              <a:r>
                <a:rPr lang="en-US" sz="1400" b="1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Accept</a:t>
              </a:r>
              <a:endParaRPr lang="th-TH" sz="1400" b="1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grpSp>
          <p:nvGrpSpPr>
            <p:cNvPr id="6" name="กลุ่ม 56"/>
            <p:cNvGrpSpPr>
              <a:grpSpLocks/>
            </p:cNvGrpSpPr>
            <p:nvPr/>
          </p:nvGrpSpPr>
          <p:grpSpPr bwMode="auto">
            <a:xfrm>
              <a:off x="1782763" y="4292600"/>
              <a:ext cx="350837" cy="284163"/>
              <a:chOff x="3410273" y="1988840"/>
              <a:chExt cx="350589" cy="284162"/>
            </a:xfrm>
          </p:grpSpPr>
          <p:sp>
            <p:nvSpPr>
              <p:cNvPr id="58" name="วงรี 57"/>
              <p:cNvSpPr/>
              <p:nvPr/>
            </p:nvSpPr>
            <p:spPr bwMode="auto">
              <a:xfrm>
                <a:off x="3448346" y="1988840"/>
                <a:ext cx="287134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9266" name="สี่เหลี่ยมผืนผ้า 58"/>
              <p:cNvSpPr>
                <a:spLocks noChangeArrowheads="1"/>
              </p:cNvSpPr>
              <p:nvPr/>
            </p:nvSpPr>
            <p:spPr bwMode="auto">
              <a:xfrm>
                <a:off x="3410273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en-US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23</a:t>
                </a:r>
                <a:endParaRPr lang="th-TH" sz="140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grpSp>
          <p:nvGrpSpPr>
            <p:cNvPr id="7" name="กลุ่ม 59"/>
            <p:cNvGrpSpPr>
              <a:grpSpLocks/>
            </p:cNvGrpSpPr>
            <p:nvPr/>
          </p:nvGrpSpPr>
          <p:grpSpPr bwMode="auto">
            <a:xfrm>
              <a:off x="414338" y="4292600"/>
              <a:ext cx="350837" cy="284163"/>
              <a:chOff x="3419798" y="1988840"/>
              <a:chExt cx="350589" cy="284162"/>
            </a:xfrm>
          </p:grpSpPr>
          <p:sp>
            <p:nvSpPr>
              <p:cNvPr id="61" name="วงรี 60"/>
              <p:cNvSpPr/>
              <p:nvPr/>
            </p:nvSpPr>
            <p:spPr bwMode="auto">
              <a:xfrm>
                <a:off x="3448353" y="1988840"/>
                <a:ext cx="287134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9264" name="สี่เหลี่ยมผืนผ้า 61"/>
              <p:cNvSpPr>
                <a:spLocks noChangeArrowheads="1"/>
              </p:cNvSpPr>
              <p:nvPr/>
            </p:nvSpPr>
            <p:spPr bwMode="auto">
              <a:xfrm>
                <a:off x="3419798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en-US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24</a:t>
                </a:r>
                <a:endParaRPr lang="th-TH" sz="140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sp>
          <p:nvSpPr>
            <p:cNvPr id="9248" name="TextBox 77"/>
            <p:cNvSpPr txBox="1">
              <a:spLocks noChangeArrowheads="1"/>
            </p:cNvSpPr>
            <p:nvPr/>
          </p:nvSpPr>
          <p:spPr bwMode="auto">
            <a:xfrm>
              <a:off x="1560513" y="3124200"/>
              <a:ext cx="194468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บันทึก</a:t>
              </a: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Message </a:t>
              </a:r>
              <a:endParaRPr lang="th-TH" sz="14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ตอบ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กลับ จาก สกย.</a:t>
              </a:r>
            </a:p>
          </p:txBody>
        </p:sp>
        <p:cxnSp>
          <p:nvCxnSpPr>
            <p:cNvPr id="9249" name="ลูกศรเชื่อมต่อแบบตรง 61"/>
            <p:cNvCxnSpPr>
              <a:cxnSpLocks noChangeShapeType="1"/>
            </p:cNvCxnSpPr>
            <p:nvPr/>
          </p:nvCxnSpPr>
          <p:spPr bwMode="auto">
            <a:xfrm flipH="1">
              <a:off x="5549900" y="4076700"/>
              <a:ext cx="461963" cy="0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round/>
              <a:headEnd type="triangle" w="lg" len="lg"/>
              <a:tailEnd type="none" w="med" len="lg"/>
            </a:ln>
            <a:effectLst/>
          </p:spPr>
        </p:cxnSp>
        <p:sp>
          <p:nvSpPr>
            <p:cNvPr id="9250" name="TextBox 77"/>
            <p:cNvSpPr txBox="1">
              <a:spLocks noChangeArrowheads="1"/>
            </p:cNvSpPr>
            <p:nvPr/>
          </p:nvSpPr>
          <p:spPr bwMode="auto">
            <a:xfrm>
              <a:off x="5105400" y="4114800"/>
              <a:ext cx="128905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e-Licensing 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แจ้ง </a:t>
              </a: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Accept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grpSp>
          <p:nvGrpSpPr>
            <p:cNvPr id="8" name="กลุ่ม 65"/>
            <p:cNvGrpSpPr>
              <a:grpSpLocks/>
            </p:cNvGrpSpPr>
            <p:nvPr/>
          </p:nvGrpSpPr>
          <p:grpSpPr bwMode="auto">
            <a:xfrm>
              <a:off x="7000346" y="4370696"/>
              <a:ext cx="391054" cy="307664"/>
              <a:chOff x="3378366" y="1965339"/>
              <a:chExt cx="447469" cy="307663"/>
            </a:xfrm>
          </p:grpSpPr>
          <p:sp>
            <p:nvSpPr>
              <p:cNvPr id="67" name="วงรี 66"/>
              <p:cNvSpPr/>
              <p:nvPr/>
            </p:nvSpPr>
            <p:spPr bwMode="auto">
              <a:xfrm>
                <a:off x="3448001" y="1988840"/>
                <a:ext cx="287010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9262" name="สี่เหลี่ยมผืนผ้า 67"/>
              <p:cNvSpPr>
                <a:spLocks noChangeArrowheads="1"/>
              </p:cNvSpPr>
              <p:nvPr/>
            </p:nvSpPr>
            <p:spPr bwMode="auto">
              <a:xfrm>
                <a:off x="3378366" y="1965339"/>
                <a:ext cx="447469" cy="282748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en-US" sz="1400" dirty="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22</a:t>
                </a: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sp>
          <p:nvSpPr>
            <p:cNvPr id="9252" name="TextBox 39"/>
            <p:cNvSpPr txBox="1">
              <a:spLocks noChangeArrowheads="1"/>
            </p:cNvSpPr>
            <p:nvPr/>
          </p:nvSpPr>
          <p:spPr bwMode="auto">
            <a:xfrm>
              <a:off x="7324725" y="4365625"/>
              <a:ext cx="14859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แจ้งเลขที่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ใบรับเงิน 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ไปยังผู้ประกอบการ</a:t>
              </a: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253" name="TextBox 77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403350" y="1268413"/>
              <a:ext cx="210185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ผู้ประกอบการรับทราบเลขที่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ใบรับเงิน </a:t>
              </a:r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จากโปรแกรม 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1400" b="1" dirty="0" err="1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Cess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254" name="Picture 1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378575" y="1527175"/>
              <a:ext cx="65722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3" name="TextBox 52"/>
            <p:cNvSpPr txBox="1"/>
            <p:nvPr/>
          </p:nvSpPr>
          <p:spPr>
            <a:xfrm>
              <a:off x="7107238" y="2460625"/>
              <a:ext cx="1439862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Back </a:t>
              </a:r>
              <a:r>
                <a:rPr lang="en-US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Office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 สกย.</a:t>
              </a:r>
              <a:endParaRPr lang="th-TH" sz="1400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grpSp>
          <p:nvGrpSpPr>
            <p:cNvPr id="9" name="กลุ่ม 42"/>
            <p:cNvGrpSpPr>
              <a:grpSpLocks/>
            </p:cNvGrpSpPr>
            <p:nvPr/>
          </p:nvGrpSpPr>
          <p:grpSpPr bwMode="auto">
            <a:xfrm>
              <a:off x="6900863" y="2460625"/>
              <a:ext cx="350837" cy="284163"/>
              <a:chOff x="3409627" y="1988840"/>
              <a:chExt cx="350589" cy="284162"/>
            </a:xfrm>
          </p:grpSpPr>
          <p:sp>
            <p:nvSpPr>
              <p:cNvPr id="55" name="วงรี 54"/>
              <p:cNvSpPr/>
              <p:nvPr/>
            </p:nvSpPr>
            <p:spPr bwMode="auto">
              <a:xfrm>
                <a:off x="3447700" y="1988840"/>
                <a:ext cx="288721" cy="28416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lang="th-TH" sz="1400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9260" name="สี่เหลี่ยมผืนผ้า 46"/>
              <p:cNvSpPr>
                <a:spLocks noChangeArrowheads="1"/>
              </p:cNvSpPr>
              <p:nvPr/>
            </p:nvSpPr>
            <p:spPr bwMode="auto">
              <a:xfrm>
                <a:off x="3409627" y="2036291"/>
                <a:ext cx="350589" cy="2215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th-TH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1</a:t>
                </a:r>
                <a:r>
                  <a:rPr lang="en-US" sz="1400">
                    <a:solidFill>
                      <a:schemeClr val="tx2"/>
                    </a:solidFill>
                    <a:latin typeface="TH SarabunPSK" pitchFamily="34" charset="-34"/>
                    <a:cs typeface="TH SarabunPSK" pitchFamily="34" charset="-34"/>
                  </a:rPr>
                  <a:t>9</a:t>
                </a:r>
                <a:endParaRPr lang="th-TH" sz="140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cxnSp>
          <p:nvCxnSpPr>
            <p:cNvPr id="9257" name="ลูกศรเชื่อมต่อแบบตรง 55"/>
            <p:cNvCxnSpPr>
              <a:cxnSpLocks noChangeShapeType="1"/>
            </p:cNvCxnSpPr>
            <p:nvPr/>
          </p:nvCxnSpPr>
          <p:spPr bwMode="auto">
            <a:xfrm flipV="1">
              <a:off x="6746875" y="2582863"/>
              <a:ext cx="0" cy="454025"/>
            </a:xfrm>
            <a:prstGeom prst="straightConnector1">
              <a:avLst/>
            </a:prstGeom>
            <a:noFill/>
            <a:ln w="15875" algn="ctr">
              <a:solidFill>
                <a:schemeClr val="tx2"/>
              </a:solidFill>
              <a:prstDash val="dash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9258" name="TextBox 39"/>
            <p:cNvSpPr txBox="1">
              <a:spLocks noChangeArrowheads="1"/>
            </p:cNvSpPr>
            <p:nvPr/>
          </p:nvSpPr>
          <p:spPr bwMode="auto">
            <a:xfrm>
              <a:off x="7124700" y="1717675"/>
              <a:ext cx="123983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ดึงข้อมูล</a:t>
              </a:r>
              <a:r>
                <a:rPr lang="th-TH" sz="1400" b="1" dirty="0" smtClean="0">
                  <a:solidFill>
                    <a:schemeClr val="tx2"/>
                  </a:solidFill>
                  <a:latin typeface="TH SarabunPSK" pitchFamily="34" charset="-34"/>
                  <a:cs typeface="TH SarabunPSK" pitchFamily="34" charset="-34"/>
                </a:rPr>
                <a:t>ใบรับเงิน</a:t>
              </a:r>
              <a:endParaRPr lang="th-TH" sz="14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63" name="Rectangle 62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ขั้นตอนการดำเนินการชำระเงินสงเคราะห์ทางอิเล็กทรอนิกส์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64" name="Picture 63" descr="ORRAF LG TP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65" name="สี่เหลี่ยมผืนผ้า 64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slow" advClick="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71600"/>
            <a:ext cx="8721897" cy="4343399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oup 5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19" name="Rectangle 6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ตัวอย่างสำเนาใบรับเงินสงเคราะห์ทางอิเล็กทรอนิกส์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0" name="Picture 7" descr="ORRAF LG TP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8" name="Group 6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9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ประโยชน์ของการชำระเงินสงเคราะห์ทางอิเล็กทรอนิกส์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10" name="Picture 8" descr="ORRAF LG T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228600" y="1111508"/>
            <a:ext cx="8640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ผู้ประกอบการไม่ต้องกรอกแบบฟอร์มคำขอชำระเงินสงเคราะห์</a:t>
            </a:r>
          </a:p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ผู้ประกอบการไม่ต้องเดินทางไปธนาคารเพื่อทำแคชเชียร์เช็ค</a:t>
            </a:r>
          </a:p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ผู้ประกอบการลดระยะเวลาในการชำระเงินสงเคราะห์</a:t>
            </a:r>
          </a:p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ผู้ประกอบการไม่ต้องมารับใบรับเงินสงเคราะห์  เพื่อเป็นหลักฐานประกอบ การทำพิธีการศุลกากร</a:t>
            </a:r>
          </a:p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ลดปริมาณการใช้เอกสารของผู้ประกอบการ</a:t>
            </a:r>
          </a:p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ผู้ประกอบการสามารถพิมพ์ใบรับเงินสงเคราะห์ ไว้เป็นหลักฐานได้</a:t>
            </a:r>
          </a:p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ข้อมูลการยื่นคำขอชำระเงินสงเคราะห์  และการยื่นใบขนสินค้าขาออก สามารถป้อนเพียงครั้งเดียว 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solidFill>
                    <a:schemeClr val="tx1"/>
                  </a:solidFill>
                </a:rPr>
                <a:t>การรับชำระเงินสงเคราะห์ในปัจจุบัน</a:t>
              </a:r>
              <a:endParaRPr lang="en-US" sz="3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" name="Picture 8" descr="ORRAF LG T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241736" y="1600200"/>
            <a:ext cx="890226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438275" indent="-538163" defTabSz="900113">
              <a:spcAft>
                <a:spcPts val="1800"/>
              </a:spcAft>
            </a:pPr>
            <a:endParaRPr lang="th-TH" sz="28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990600" y="762000"/>
            <a:ext cx="7239000" cy="599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9144000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5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15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ตัวอย่างใบรับเงินสงเคราะห์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16" name="Picture 8" descr="ORRAF LG TP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0" y="0"/>
            <a:ext cx="9144000" cy="990600"/>
            <a:chOff x="0" y="0"/>
            <a:chExt cx="9144000" cy="100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ข้อจำกัดของการชำระเงินสงเคราะห์ในปัจจุบัน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" name="Picture 8" descr="ORRAF LG T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152400" y="1447800"/>
            <a:ext cx="8902264" cy="46628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ผู้ประกอบการส่งออกยาง ต้องนำแบบฟอร์มคำขอ ฯ ไปกรอกข้อมูลตามที่ </a:t>
            </a:r>
            <a:r>
              <a:rPr lang="th-TH" sz="2800" dirty="0" err="1" smtClean="0">
                <a:latin typeface="TH SarabunPSK" pitchFamily="34" charset="-34"/>
                <a:cs typeface="TH SarabunPSK" pitchFamily="34" charset="-34"/>
              </a:rPr>
              <a:t>สกย.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 กำหนด</a:t>
            </a:r>
          </a:p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ผู้ประกอบการ ต้องใช้เวลาในการติดต่อประสานงาน เพื่อขอรับใบรับเงินสงเคราะห์ เนื่องจากต้องเดินทางไปธนาคารทำแคชเชียร์เช็ค และไป </a:t>
            </a:r>
            <a:r>
              <a:rPr lang="th-TH" sz="2800" dirty="0" err="1" smtClean="0">
                <a:latin typeface="TH SarabunPSK" pitchFamily="34" charset="-34"/>
                <a:cs typeface="TH SarabunPSK" pitchFamily="34" charset="-34"/>
              </a:rPr>
              <a:t>สกย.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      เพื่อชำระเงิน</a:t>
            </a:r>
          </a:p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การยื่นเอกสารที่เป็นกระดาษ ทำให้ผู้ประกอบการต้องเตรียมข้อมูลซ้ำซ้อน โดยใช้ข้อมูลที่มีอยู่แล้วในใบขนสินค้า ทำให้เสียเวลา และอาจผิดพลาดได้</a:t>
            </a:r>
          </a:p>
          <a:p>
            <a:pPr marL="1258888" indent="-449263">
              <a:spcAft>
                <a:spcPts val="1800"/>
              </a:spcAft>
              <a:buFont typeface="Wingdings" pitchFamily="2" charset="2"/>
              <a:buChar char="v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เจ้าหน้าที่ศุลกากรเสียเวลาในการตรวจสอบข้อมูลใบขนสินค้าขา</a:t>
            </a:r>
            <a:r>
              <a:rPr lang="th-TH" sz="2800" smtClean="0">
                <a:latin typeface="TH SarabunPSK" pitchFamily="34" charset="-34"/>
                <a:cs typeface="TH SarabunPSK" pitchFamily="34" charset="-34"/>
              </a:rPr>
              <a:t>ออก กับ         ใบรับเงิน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สงเคราะห์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วัตถุประสงค์ของการพัฒนาระบบ </a:t>
              </a:r>
              <a:r>
                <a:rPr lang="en-US" sz="3600" b="1" dirty="0" smtClean="0"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3600" b="1" dirty="0" err="1" smtClean="0">
                  <a:latin typeface="TH SarabunPSK" pitchFamily="34" charset="-34"/>
                  <a:cs typeface="TH SarabunPSK" pitchFamily="34" charset="-34"/>
                </a:rPr>
                <a:t>Cess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" name="Picture 8" descr="ORRAF LG T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152400" y="1051034"/>
            <a:ext cx="8902264" cy="46320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438275" indent="-538163" defTabSz="900113">
              <a:spcAft>
                <a:spcPts val="1800"/>
              </a:spcAft>
            </a:pPr>
            <a:endParaRPr lang="th-TH" sz="28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1080000" indent="-538163" defTabSz="900113">
              <a:buAutoNum type="arabicPeriod"/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เพื่อให้ผู้ส่งออกยาง สามารถลดปริมาณการใช้เอกสาร</a:t>
            </a:r>
          </a:p>
          <a:p>
            <a:pPr marL="1080000" indent="-538163" defTabSz="900113">
              <a:buAutoNum type="arabicPeriod" startAt="2"/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เพื่อให้ผู้ส่งออกยาง ลดขั้นตอนและระยะเวลาในการติดต่อประสานงานขอรับ     ใบรับเงินสงเคราะห์</a:t>
            </a:r>
          </a:p>
          <a:p>
            <a:pPr marL="1080000" indent="-538163" defTabSz="900113">
              <a:buAutoNum type="arabicPeriod" startAt="3"/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เพื่อให้หน่วยงานที่เกี่ยวข้อง ในการนำเข้าและการส่งออก ที่ต้องใช้ข้อมูลร่วมกันได้รับข้อมูลที่ถูกต้องจากการบันทึกรายการครั้งเดียว</a:t>
            </a:r>
          </a:p>
          <a:p>
            <a:pPr marL="1080000" indent="-538163" defTabSz="900113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4.	เป็นการสนองนโยบาย ตามแผนยุทธศาสตร์การพัฒนา</a:t>
            </a:r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ระบบโล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จิ</a:t>
            </a:r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สติกส์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ของ ประเทศไทย พ.ศ. 2550–2554 ภายใต้ประเด็นยุทธศาสตร์ที่ 4 การปรับปรุง    สิ่งอำนวยความสะดวกทางการค้า ซึ่งมีวัตถุประสงค์หลักเพื่อลดต้นทุนด้านเวลาและค่าใช้จ่ายของผู้ประกอบการในการทำธุรกรรมเพื่อการส่งออกและนำเข้า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องค์ประกอบของภาคส่วนที่เกี่ยวข้องกับระบบ </a:t>
              </a:r>
              <a:r>
                <a:rPr lang="en-US" sz="3600" b="1" dirty="0" smtClean="0">
                  <a:latin typeface="TH SarabunPSK" pitchFamily="34" charset="-34"/>
                  <a:cs typeface="TH SarabunPSK" pitchFamily="34" charset="-34"/>
                </a:rPr>
                <a:t>e-</a:t>
              </a:r>
              <a:r>
                <a:rPr lang="en-US" sz="3600" b="1" dirty="0" err="1" smtClean="0">
                  <a:latin typeface="TH SarabunPSK" pitchFamily="34" charset="-34"/>
                  <a:cs typeface="TH SarabunPSK" pitchFamily="34" charset="-34"/>
                </a:rPr>
                <a:t>Cess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" name="Picture 8" descr="ORRAF LG T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Oval 10"/>
          <p:cNvSpPr/>
          <p:nvPr/>
        </p:nvSpPr>
        <p:spPr>
          <a:xfrm>
            <a:off x="2286000" y="1828800"/>
            <a:ext cx="1524000" cy="1524000"/>
          </a:xfrm>
          <a:prstGeom prst="ellips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ธนาคาร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828800" y="3581400"/>
            <a:ext cx="1524000" cy="1524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กรมศุลกากร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867400" y="3581400"/>
            <a:ext cx="1524000" cy="1524000"/>
          </a:xfrm>
          <a:prstGeom prst="ellipse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Gateway / VAN / VAS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971800" y="4953000"/>
            <a:ext cx="1524000" cy="1524000"/>
          </a:xfrm>
          <a:prstGeom prst="ellipse">
            <a:avLst/>
          </a:prstGeom>
          <a:solidFill>
            <a:srgbClr val="F87508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สกย.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648200" y="4933664"/>
            <a:ext cx="1524000" cy="1524000"/>
          </a:xfrm>
          <a:prstGeom prst="ellipse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Thailand NSW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2" name="Straight Connector 21"/>
          <p:cNvCxnSpPr>
            <a:stCxn id="11" idx="5"/>
          </p:cNvCxnSpPr>
          <p:nvPr/>
        </p:nvCxnSpPr>
        <p:spPr>
          <a:xfrm>
            <a:off x="3586815" y="3129616"/>
            <a:ext cx="375585" cy="299384"/>
          </a:xfrm>
          <a:prstGeom prst="line">
            <a:avLst/>
          </a:prstGeom>
          <a:ln w="412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" idx="4"/>
          </p:cNvCxnSpPr>
          <p:nvPr/>
        </p:nvCxnSpPr>
        <p:spPr>
          <a:xfrm>
            <a:off x="4572000" y="2590800"/>
            <a:ext cx="0" cy="53340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810000" y="1066800"/>
            <a:ext cx="1524000" cy="1524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ผู้ประกอบการ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3352800" y="4038600"/>
            <a:ext cx="533400" cy="15240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4038600" y="4572000"/>
            <a:ext cx="228600" cy="45720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876800" y="4572000"/>
            <a:ext cx="228600" cy="45720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334000" y="4038600"/>
            <a:ext cx="609600" cy="15240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5200936" y="3040040"/>
            <a:ext cx="451785" cy="375584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3810000" y="3124200"/>
            <a:ext cx="1524000" cy="1524000"/>
          </a:xfrm>
          <a:prstGeom prst="ellipse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e-</a:t>
            </a:r>
            <a:r>
              <a:rPr lang="en-US" b="1" dirty="0" err="1" smtClean="0">
                <a:latin typeface="TH SarabunPSK" pitchFamily="34" charset="-34"/>
                <a:cs typeface="TH SarabunPSK" pitchFamily="34" charset="-34"/>
              </a:rPr>
              <a:t>Cess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486400" y="1828800"/>
            <a:ext cx="1524000" cy="1524000"/>
          </a:xfrm>
          <a:prstGeom prst="ellips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Certificate</a:t>
            </a:r>
          </a:p>
          <a:p>
            <a:pPr algn="ctr"/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Authority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การลงลายมือชื่ออิเล็กทรอนิกส์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" name="Picture 8" descr="ORRAF LG T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152400" y="1051034"/>
            <a:ext cx="8902264" cy="45550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900113" algn="just"/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หมายถึง ข้อมูลอิเล็กทรอนิกส์ ที่ใช้บ่งบอกถึง ความมีตัวตนที่แท้จริงของผู้ใช้ใบรับรองอิเล็กทรอนิกส์ ซึ่งออกโดย ผู้ให้บริการออกใบรับรอง (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Certification Authority: CA)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ทำให้ผู้ประกอบธุรกรรมต่าง ๆ ผ่านอินเทอร์เน็ตสามารถมั่นใจได้ว่าบุคคล หรือ อุปกรณ์เครือข่าย เช่น 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Web Server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ที่ทำการติดต่อด้วยมีตัวตนจริง โดยอาศัยเทคโนโลยีที่เรียกว่า เทคโนโลยีโครงสร้างพื้นฐานกุญแจสาธารณะ (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Public Key Infrastructure - PKI)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ซึ่งสามารถนำมาใช้ในการลงลายมือ</a:t>
            </a:r>
            <a:r>
              <a:rPr lang="th-TH" sz="2800" dirty="0" err="1" smtClean="0">
                <a:latin typeface="TH SarabunPSK" pitchFamily="34" charset="-34"/>
                <a:cs typeface="TH SarabunPSK" pitchFamily="34" charset="-34"/>
              </a:rPr>
              <a:t>ชื่อดิจิทัล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Digital Signature)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หรือ การเข้ารหัส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ถอดรหัส (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Encryption/Decryption)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 ได้ และมีผลตาม</a:t>
            </a:r>
            <a:r>
              <a:rPr lang="th-TH" sz="2800" dirty="0" err="1" smtClean="0">
                <a:latin typeface="TH SarabunPSK" pitchFamily="34" charset="-34"/>
                <a:cs typeface="TH SarabunPSK" pitchFamily="34" charset="-34"/>
              </a:rPr>
              <a:t>กฏหมาย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 ตาม</a:t>
            </a:r>
            <a:r>
              <a:rPr lang="th-TH" sz="2800" dirty="0" err="1" smtClean="0">
                <a:latin typeface="TH SarabunPSK" pitchFamily="34" charset="-34"/>
                <a:cs typeface="TH SarabunPSK" pitchFamily="34" charset="-34"/>
              </a:rPr>
              <a:t>พรบ.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ธุรกรรมอิเล็กทรอนิกส์ พ.ศ. 2544</a:t>
            </a:r>
          </a:p>
          <a:p>
            <a:pPr algn="just"/>
            <a:endParaRPr lang="th-TH" sz="1000" dirty="0" smtClean="0">
              <a:latin typeface="TH SarabunPSK" pitchFamily="34" charset="-34"/>
              <a:cs typeface="TH SarabunPSK" pitchFamily="34" charset="-34"/>
            </a:endParaRPr>
          </a:p>
          <a:p>
            <a:pPr indent="900113" algn="just"/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ดังนั้นการลงลายมือ</a:t>
            </a:r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ชื่อดิจิทัล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 ในข้อมูลอิเล็กทรอนิกส์ ที่ส่งผ่านระบบ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NSW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เข้ามาสู่ระบบ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e-</a:t>
            </a:r>
            <a:r>
              <a:rPr lang="en-US" sz="2800" b="1" dirty="0" err="1" smtClean="0">
                <a:latin typeface="TH SarabunPSK" pitchFamily="34" charset="-34"/>
                <a:cs typeface="TH SarabunPSK" pitchFamily="34" charset="-34"/>
              </a:rPr>
              <a:t>Cess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สกย.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 ถือว่ามีผลรับรองตาม</a:t>
            </a:r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กฏหมาย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”</a:t>
            </a:r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ตัวอย่างใบรับรองอิเล็กทรอนิกส์</a:t>
              </a:r>
              <a:r>
                <a:rPr lang="en-US" sz="3600" b="1" dirty="0" smtClean="0">
                  <a:latin typeface="TH SarabunPSK" pitchFamily="34" charset="-34"/>
                  <a:cs typeface="TH SarabunPSK" pitchFamily="34" charset="-34"/>
                </a:rPr>
                <a:t> (Digital Certificate)</a:t>
              </a:r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" name="Picture 8" descr="ORRAF LG T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152400" y="1051034"/>
            <a:ext cx="890226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900113" algn="just"/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7" name="Group 9"/>
          <p:cNvGrpSpPr/>
          <p:nvPr/>
        </p:nvGrpSpPr>
        <p:grpSpPr>
          <a:xfrm>
            <a:off x="428625" y="1143000"/>
            <a:ext cx="8334375" cy="4981575"/>
            <a:chOff x="428625" y="1524000"/>
            <a:chExt cx="8334375" cy="4981575"/>
          </a:xfrm>
          <a:effectLst>
            <a:outerShdw blurRad="127000" dist="101600" dir="2700000" algn="tl" rotWithShape="0">
              <a:prstClr val="black">
                <a:alpha val="50000"/>
              </a:prstClr>
            </a:outerShdw>
          </a:effectLst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8625" y="1524000"/>
              <a:ext cx="4000500" cy="4981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72025" y="1524000"/>
              <a:ext cx="3990975" cy="4962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0" y="0"/>
            <a:ext cx="9144000" cy="1008000"/>
            <a:chOff x="0" y="0"/>
            <a:chExt cx="9144000" cy="100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1008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079500"/>
              <a:endParaRPr lang="en-US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" name="Picture 8" descr="ORRAF LG T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68" y="59068"/>
              <a:ext cx="900000" cy="9000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152400" y="1051034"/>
            <a:ext cx="890226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900113" algn="just"/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286000" y="3105834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79500"/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381000" y="1143000"/>
            <a:ext cx="8534400" cy="4778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&lt;?xml version="1.0"?&gt;</a:t>
            </a:r>
          </a:p>
          <a:p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-&lt;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ds:Signature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 Id="Cubicle"&gt; -&lt;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ds:SignedInfo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 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ds:CanonicalizationMethod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 Algorithm="http://www.w3.org/TR/2001/REC-xml-c14n-20010315"/&gt; 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ds:SignatureMethod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 Algorithm="http://www.w3.org/2000/09/xmldsig#rsa-sha1"/&gt; -&lt;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ds:Reference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 URI=""&gt; -&lt;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ds:Transforms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 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ds:Transform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 Algorithm="http://www.w3.org/2000/09/xmldsig#enveloped-signature"/&gt; &lt;/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ds:Transforms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&gt; 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ds:DigestMethod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 Algorithm="http://www.w3.org/2000/09/xmldsig#sha1"/&gt; 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ds:DigestValue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="http://www.w3.org/2000/09/xmldsig#"&gt;rtj9RUPHVoTYGPSRbPve/SpkHTs=&lt;/ds:DigestValue&gt; &lt;/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ds:Reference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&gt; &lt;/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ds:SignedInfo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&gt; 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ds:SignatureValue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 P3Cp4lYn53OgGJV+gfMx71vA6neQX4gWIl26+AaS48s4ORQcq4sGXzH8EvAUdrxduDpezrP9CyMt pd4iy2AsRyvcUkgoDQecUBJIwHi0ElaGH2HJPZFPeYJF6JaiKB3HtL1EkbjvDdB1N4rPIkTEtdVb jzkiohqogpJ5ZHNmPX0= &lt;/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ds:SignatureValue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&gt; -&lt;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ds:KeyInfo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 -&lt;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ds:KeyValue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 -&lt;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ds:RSAKeyValue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 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ds:Modulus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 t7gQCJ+X4RAJ8zHDwFrYOsAsGpvVFp7irl/gsTtn3yFPsFLi9lXJJsWHySO+DatWsO/UXRWWSa3h aOFv3mOnLfHkVbYHWRv9u3gdi2jGHVdVYr0RkDs/lhT+DyGqc9UzcsTzxKRn4jtRxpD11CHYDHUG yrKfj71I/px0t10JHcM= &lt;/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ds:Modulus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&gt; &lt;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ds:Exponent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="http://www.w3.org/2000/09/xmldsig#"&gt;AQAB&lt;/ds:Exponent&gt; &lt;/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ds:RSAKeyValue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&gt; &lt;/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ds:KeyValue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&gt; -&lt;ds:X509Data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 &lt;ds:X509Certificate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xmlns:ds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="http://www.w3.org/2000/09/xmldsig#"&gt; MIIE5zCCBFCgAwIBAgIERgiMMzANBgkqhkiG9w0BAQUFADBgMQswCQYDVQQGEwJUSDEQMA4GA1UE BxMHQmFuZ2tvazEYMBYGA1UEChMPQ0FUIFRlbGVjb20gUENMMQ8wDQYDVQQLEwZDQVQgQ0ExFDAS BgNVBAMTC0NBVCBSb290IENBMB4XDTEyMDcwNTA2MjcyNFoXDTEzMDcwNTA2NTcyNFowgaQxCzAJ BgNVBAYTAlRIMRAwDgYDVQQHEwdCYW5na29rMSowKAYDVQQKEyFFLUNVU1RPTVMgU0VSVklDRSBD T01QQU5ZIExJTUlURUQxGTAXBgNVBAsTEFRBWElEOjMwMzA4MDY3NTgxPDAaBgNVBAMTE0UtQ1VT VE9NUyBTRVJWSUNFLi4wHgYJKoZIhvcNAQkBFhF5dXRAZWNzc2VydmVyLmNvbTCBnzANBgkqhkiG 9w0BAQEFAAOBjQAwgYkCgYEAt7gQCJ+X4RAJ8zHDwFrYOsAsGpvVFp7irl/gsTtn3yFPsFLi9lXJ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JsWHySO+DatWsO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/UXRWWSa3haOFv3mOnLfHkVbYHWRv9u3gdi2jGHVdVYr0RkDs/lhT+DyGqc9Uz csTzxKRn4jtRxpD11CHYDHUGyrKfj71I/px0t10JHcMCAwEAAaOCAmcwggJjMAsGA1UdDwQEAwIE 8DArBgNVHRAEJDAigA8yMDEyMDcwNTA2MjcyNFqBDzIwMTMwMzE3MTg1NzI0WjBFBggrBgEFBQcB AQQ5MDcwNQYIKwYBBQUHMAGGKWh0dHA6Ly9vY3NwY2F0LnRoYWlwa2kuY29tOjM1MDEvcmVzcG9u ZGVyMBEGCWCGSAGG+EIBAQQEAwIF4DAvBglghkgBhvhCAQIEIhYgaHR0cHM6Ly9jYTEudGhhaXBr aS5jb20vY2RhLWNnaS8wSAYJYIZIAYb4QgEDBDsWOWNsaWVudGNnaS5leGU/YWN0aW9uPWNoZWNr UmV2b2NhdGlvbiYmQ1JMPWNuPUNSTDMmc2VyaWFsPTAYBgNVHSAEETAPMA0GCysGAQQBgdBBZAIB MBwGA1UdEQQVMBOBEXl1dEBlY3NzZXJ2ZXIuY29tMIGzBgNVHR8Egaswgagwd6B1oHOkcTBvMQsw CQYDVQQGEwJUSDEQMA4GA1UEBxMHQmFuZ2tvazEYMBYGA1UEChMPQ0FUIFRlbGVjb20gUENMMQ8w DQYDVQQLEwZDQVQgQ0ExFDASBgNVBAMTC0NBVCBSb290IENBMQ0wCwYDVQQDEwRDUkwzMC2gK6Ap hidodHRwOi8vd3d3LnRoYWlwa2kuY29tL2NybC9jcmxjYXRjYS5jcmwwHwYDVR0jBBgwFoAUvoze jAY7KaXPXn+UdaFkYieERswwHQYDVR0OBBYEFNu8iL+QLfrr7SdDlZ4QABtVWmsaMAkGA1UdEwQC MAAwGQYJKoZIhvZ9B0EABAwwChsEVjcuMQMCA6gwDQYJKoZIhvcNAQEFBQADgYEAFqaRspWEpWMP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quq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/s5Skq17rPb5Iot7O6ldpeDop3xaq5HE+jJdEaQPjtQ2iAbN1gYPQ2BCPvNY3NUUvVN/6F7+S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B+GbzKLmCv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/VCDTv2ic9+yMc12sG9gBvgtT+t2XvBbuLxEPEz1CBXcIJfMLX1fMKAZVHH0K2jZp8 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jS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wIdU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= &lt;/ds:X509Certificate&gt; &lt;/ds:X509Data&gt; &lt;/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ds:KeyInfo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&gt; &lt;/</a:t>
            </a:r>
            <a:r>
              <a:rPr lang="en-US" sz="1050" b="1" dirty="0" err="1" smtClean="0">
                <a:latin typeface="TH SarabunPSK" pitchFamily="34" charset="-34"/>
                <a:cs typeface="TH SarabunPSK" pitchFamily="34" charset="-34"/>
              </a:rPr>
              <a:t>ds:Signature</a:t>
            </a:r>
            <a:r>
              <a:rPr lang="en-US" sz="1050" b="1" dirty="0" smtClean="0">
                <a:latin typeface="TH SarabunPSK" pitchFamily="34" charset="-34"/>
                <a:cs typeface="TH SarabunPSK" pitchFamily="34" charset="-34"/>
              </a:rPr>
              <a:t>&gt;</a:t>
            </a:r>
            <a:endParaRPr lang="en-US" sz="20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52400" y="304800"/>
            <a:ext cx="76962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79500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ตัวอย่างลายมือ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ชื่อดิจิทัล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(Digital Signature)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สมอภาค">
  <a:themeElements>
    <a:clrScheme name="เสมอภาค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2874</TotalTime>
  <Words>1125</Words>
  <Application>Microsoft Office PowerPoint</Application>
  <PresentationFormat>นำเสนอทางหน้าจอ (4:3)</PresentationFormat>
  <Paragraphs>169</Paragraphs>
  <Slides>18</Slides>
  <Notes>10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การเชื่อมโยง</vt:lpstr>
      </vt:variant>
      <vt:variant>
        <vt:i4>6</vt:i4>
      </vt:variant>
      <vt:variant>
        <vt:lpstr>ชื่อเรื่องภาพนิ่ง</vt:lpstr>
      </vt:variant>
      <vt:variant>
        <vt:i4>18</vt:i4>
      </vt:variant>
    </vt:vector>
  </HeadingPairs>
  <TitlesOfParts>
    <vt:vector size="25" baseType="lpstr">
      <vt:lpstr>เสมอภาค</vt:lpstr>
      <vt:lpstr>\\ecs-server\Support\สกย\Flowสกย คร่าวๆ.vsd\Drawing\~Page-1\Sheet.24</vt:lpstr>
      <vt:lpstr>\\ecs-server\Support\สกย\Flowสกย คร่าวๆ.vsd\Drawing\~Page-1\Sheet.24</vt:lpstr>
      <vt:lpstr>\\ecs-server\Support\สกย\Flowสกย คร่าวๆ.vsd\Drawing\~Page-1\Sheet.24</vt:lpstr>
      <vt:lpstr>\\ecs-server\Support\สกย\Flowสกย คร่าวๆ.vsd\Drawing\~Page-1\Sheet.24</vt:lpstr>
      <vt:lpstr>\\ecs-server\Support\สกย\Flowสกย คร่าวๆ.vsd\Drawing\~Page-1\Sheet.24</vt:lpstr>
      <vt:lpstr>\\ecs-server\Support\สกย\Flowสกย คร่าวๆ.vsd\Drawing\~Page-1\Sheet.24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Yutthanai</dc:creator>
  <cp:lastModifiedBy>Valued Acer Customer</cp:lastModifiedBy>
  <cp:revision>250</cp:revision>
  <dcterms:created xsi:type="dcterms:W3CDTF">2012-12-20T17:40:32Z</dcterms:created>
  <dcterms:modified xsi:type="dcterms:W3CDTF">2013-03-11T09:21:48Z</dcterms:modified>
</cp:coreProperties>
</file>